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6" r:id="rId1"/>
  </p:sldMasterIdLst>
  <p:notesMasterIdLst>
    <p:notesMasterId r:id="rId80"/>
  </p:notesMasterIdLst>
  <p:sldIdLst>
    <p:sldId id="256" r:id="rId2"/>
    <p:sldId id="381" r:id="rId3"/>
    <p:sldId id="257" r:id="rId4"/>
    <p:sldId id="376" r:id="rId5"/>
    <p:sldId id="377" r:id="rId6"/>
    <p:sldId id="378" r:id="rId7"/>
    <p:sldId id="258" r:id="rId8"/>
    <p:sldId id="268" r:id="rId9"/>
    <p:sldId id="274" r:id="rId10"/>
    <p:sldId id="263" r:id="rId11"/>
    <p:sldId id="379" r:id="rId12"/>
    <p:sldId id="380" r:id="rId13"/>
    <p:sldId id="260" r:id="rId14"/>
    <p:sldId id="298" r:id="rId15"/>
    <p:sldId id="272" r:id="rId16"/>
    <p:sldId id="259" r:id="rId17"/>
    <p:sldId id="270" r:id="rId18"/>
    <p:sldId id="271" r:id="rId19"/>
    <p:sldId id="299" r:id="rId20"/>
    <p:sldId id="300" r:id="rId21"/>
    <p:sldId id="301" r:id="rId22"/>
    <p:sldId id="382" r:id="rId23"/>
    <p:sldId id="264" r:id="rId24"/>
    <p:sldId id="383" r:id="rId25"/>
    <p:sldId id="384" r:id="rId26"/>
    <p:sldId id="385" r:id="rId27"/>
    <p:sldId id="265" r:id="rId28"/>
    <p:sldId id="266" r:id="rId29"/>
    <p:sldId id="262" r:id="rId30"/>
    <p:sldId id="307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50" r:id="rId39"/>
    <p:sldId id="327" r:id="rId40"/>
    <p:sldId id="335" r:id="rId41"/>
    <p:sldId id="386" r:id="rId42"/>
    <p:sldId id="306" r:id="rId43"/>
    <p:sldId id="308" r:id="rId44"/>
    <p:sldId id="309" r:id="rId45"/>
    <p:sldId id="387" r:id="rId46"/>
    <p:sldId id="388" r:id="rId47"/>
    <p:sldId id="331" r:id="rId48"/>
    <p:sldId id="330" r:id="rId49"/>
    <p:sldId id="389" r:id="rId50"/>
    <p:sldId id="334" r:id="rId51"/>
    <p:sldId id="332" r:id="rId52"/>
    <p:sldId id="336" r:id="rId53"/>
    <p:sldId id="329" r:id="rId54"/>
    <p:sldId id="333" r:id="rId55"/>
    <p:sldId id="340" r:id="rId56"/>
    <p:sldId id="343" r:id="rId57"/>
    <p:sldId id="342" r:id="rId58"/>
    <p:sldId id="346" r:id="rId59"/>
    <p:sldId id="358" r:id="rId60"/>
    <p:sldId id="361" r:id="rId61"/>
    <p:sldId id="348" r:id="rId62"/>
    <p:sldId id="362" r:id="rId63"/>
    <p:sldId id="363" r:id="rId64"/>
    <p:sldId id="390" r:id="rId65"/>
    <p:sldId id="391" r:id="rId66"/>
    <p:sldId id="392" r:id="rId67"/>
    <p:sldId id="393" r:id="rId68"/>
    <p:sldId id="394" r:id="rId69"/>
    <p:sldId id="395" r:id="rId70"/>
    <p:sldId id="397" r:id="rId71"/>
    <p:sldId id="341" r:id="rId72"/>
    <p:sldId id="364" r:id="rId73"/>
    <p:sldId id="365" r:id="rId74"/>
    <p:sldId id="366" r:id="rId75"/>
    <p:sldId id="367" r:id="rId76"/>
    <p:sldId id="368" r:id="rId77"/>
    <p:sldId id="370" r:id="rId78"/>
    <p:sldId id="398" r:id="rId79"/>
  </p:sldIdLst>
  <p:sldSz cx="12192000" cy="6858000"/>
  <p:notesSz cx="6858000" cy="9144000"/>
  <p:embeddedFontLst>
    <p:embeddedFont>
      <p:font typeface="고려대학교B" pitchFamily="18" charset="-127"/>
      <p:regular r:id="rId81"/>
    </p:embeddedFont>
    <p:embeddedFont>
      <p:font typeface="고려대학교M" pitchFamily="18" charset="-127"/>
      <p:regular r:id="rId82"/>
    </p:embeddedFont>
    <p:embeddedFont>
      <p:font typeface="Gill Sans MT" pitchFamily="34" charset="0"/>
      <p:regular r:id="rId83"/>
      <p:bold r:id="rId84"/>
      <p:italic r:id="rId85"/>
      <p:boldItalic r:id="rId86"/>
    </p:embeddedFont>
    <p:embeddedFont>
      <p:font typeface="휴먼매직체" pitchFamily="18" charset="-127"/>
      <p:regular r:id="rId87"/>
    </p:embeddedFont>
    <p:embeddedFont>
      <p:font typeface="Arial Narrow" pitchFamily="34" charset="0"/>
      <p:regular r:id="rId88"/>
      <p:bold r:id="rId89"/>
      <p:italic r:id="rId90"/>
      <p:boldItalic r:id="rId91"/>
    </p:embeddedFont>
    <p:embeddedFont>
      <p:font typeface="맑은 고딕" pitchFamily="50" charset="-127"/>
      <p:regular r:id="rId92"/>
      <p:bold r:id="rId93"/>
    </p:embeddedFont>
    <p:embeddedFont>
      <p:font typeface="Calibri" pitchFamily="34" charset="0"/>
      <p:regular r:id="rId94"/>
      <p:bold r:id="rId95"/>
      <p:italic r:id="rId96"/>
      <p:boldItalic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C815-611C-1542-ABC3-2A062723EAA6}" v="468" dt="2018-11-19T08:49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255"/>
    <p:restoredTop sz="94631"/>
  </p:normalViewPr>
  <p:slideViewPr>
    <p:cSldViewPr snapToGrid="0" snapToObjects="1">
      <p:cViewPr varScale="1">
        <p:scale>
          <a:sx n="116" d="100"/>
          <a:sy n="116" d="100"/>
        </p:scale>
        <p:origin x="-4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font" Target="fonts/font17.fntdata"/><Relationship Id="rId112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pPr/>
              <a:t>11/22/2018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47568"/>
            <a:ext cx="8991600" cy="2850291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</a:t>
            </a: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기초</a:t>
            </a: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/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&amp;</a:t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이벤트 처리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 smtClean="0"/>
              <a:t>Awt</a:t>
            </a:r>
            <a:r>
              <a:rPr lang="en-US" altLang="ko-KR" sz="5400" dirty="0" smtClean="0"/>
              <a:t>-swing </a:t>
            </a:r>
            <a:r>
              <a:rPr lang="ko-KR" altLang="en-US" sz="5400" dirty="0" err="1"/>
              <a:t>상속구조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sz="3200" dirty="0"/>
              <a:t>Swing</a:t>
            </a:r>
            <a:r>
              <a:rPr lang="ko-KR" altLang="en-US" sz="3200" dirty="0"/>
              <a:t>은 </a:t>
            </a:r>
            <a:r>
              <a:rPr lang="en-US" sz="3200" dirty="0" smtClean="0"/>
              <a:t>AWT</a:t>
            </a:r>
            <a:r>
              <a:rPr lang="ko-KR" altLang="en-US" sz="3200" dirty="0" smtClean="0"/>
              <a:t>를 </a:t>
            </a:r>
            <a:r>
              <a:rPr lang="ko-KR" altLang="en-US" sz="3200" dirty="0"/>
              <a:t>상속받는다</a:t>
            </a:r>
            <a:endParaRPr lang="en-US" altLang="ko-KR" sz="3200" dirty="0"/>
          </a:p>
          <a:p>
            <a:r>
              <a:rPr lang="en-US" sz="3200" dirty="0"/>
              <a:t>Swing </a:t>
            </a:r>
            <a:r>
              <a:rPr lang="ko-KR" altLang="en-US" sz="3200" dirty="0"/>
              <a:t>패키지를 사용할 때 그래픽 처리를 위해 </a:t>
            </a:r>
            <a:r>
              <a:rPr lang="en-US" sz="3200" dirty="0"/>
              <a:t>ATW </a:t>
            </a:r>
            <a:r>
              <a:rPr lang="ko-KR" altLang="en-US" sz="3200" dirty="0"/>
              <a:t>패키지가 필요</a:t>
            </a:r>
            <a:endParaRPr lang="en-US" altLang="ko-KR" sz="3200" dirty="0"/>
          </a:p>
          <a:p>
            <a:r>
              <a:rPr lang="en-US" sz="3200" dirty="0" err="1"/>
              <a:t>LayoutManager</a:t>
            </a:r>
            <a:r>
              <a:rPr lang="ko-KR" altLang="en-US" sz="3200" dirty="0"/>
              <a:t>는 </a:t>
            </a:r>
            <a:r>
              <a:rPr lang="en-US" sz="3200" dirty="0" smtClean="0"/>
              <a:t>AWT </a:t>
            </a:r>
            <a:r>
              <a:rPr lang="ko-KR" altLang="en-US" sz="3200" dirty="0"/>
              <a:t>패키지에 속해있다</a:t>
            </a:r>
            <a:endParaRPr lang="en-US" altLang="ko-KR" sz="3200" dirty="0"/>
          </a:p>
          <a:p>
            <a:r>
              <a:rPr lang="en-US" altLang="ko-KR" sz="3200" dirty="0"/>
              <a:t>Swing</a:t>
            </a:r>
            <a:r>
              <a:rPr lang="ko-KR" altLang="en-US" sz="3200" dirty="0"/>
              <a:t>은 이벤트처리가 거의 필수적이기에 이벤트도 같이 </a:t>
            </a:r>
            <a:r>
              <a:rPr lang="en-US" sz="3200" dirty="0"/>
              <a:t>import </a:t>
            </a:r>
            <a:r>
              <a:rPr lang="ko-KR" altLang="en-US" sz="3200" dirty="0"/>
              <a:t>해야한다</a:t>
            </a:r>
            <a:endParaRPr lang="en-US" altLang="ko-KR" sz="3200" dirty="0"/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java.awt</a:t>
            </a:r>
            <a:r>
              <a:rPr lang="en-US" sz="2800" dirty="0"/>
              <a:t>.*</a:t>
            </a:r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javax.swing</a:t>
            </a:r>
            <a:r>
              <a:rPr lang="en-US" sz="2800" dirty="0"/>
              <a:t>.*</a:t>
            </a:r>
          </a:p>
        </p:txBody>
      </p:sp>
    </p:spTree>
    <p:extLst>
      <p:ext uri="{BB962C8B-B14F-4D97-AF65-F5344CB8AC3E}">
        <p14:creationId xmlns="" xmlns:p14="http://schemas.microsoft.com/office/powerpoint/2010/main" val="32602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2225719"/>
            <a:ext cx="10427960" cy="4339331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컨테이너</a:t>
            </a:r>
            <a:r>
              <a:rPr lang="en-US" altLang="ko-KR" sz="6000" dirty="0" smtClean="0"/>
              <a:t>(Container)</a:t>
            </a:r>
          </a:p>
          <a:p>
            <a:r>
              <a:rPr lang="ko-KR" altLang="en-US" sz="6000" dirty="0" smtClean="0"/>
              <a:t>컴포넌트</a:t>
            </a:r>
            <a:r>
              <a:rPr lang="en-US" altLang="ko-KR" sz="6000" dirty="0" smtClean="0"/>
              <a:t>(Component)</a:t>
            </a:r>
          </a:p>
          <a:p>
            <a:r>
              <a:rPr lang="ko-KR" altLang="en-US" sz="6000" dirty="0" smtClean="0"/>
              <a:t>배치관리자</a:t>
            </a: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LayoutManager</a:t>
            </a:r>
            <a:r>
              <a:rPr lang="en-US" altLang="ko-KR" sz="6000" dirty="0" smtClean="0"/>
              <a:t>)</a:t>
            </a:r>
            <a:endParaRPr lang="en-US" sz="6000" dirty="0"/>
          </a:p>
        </p:txBody>
      </p:sp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pic>
        <p:nvPicPr>
          <p:cNvPr id="4" name="내용 개체 틀 3" descr="계산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676" y="1845274"/>
            <a:ext cx="3473091" cy="4889157"/>
          </a:xfrm>
        </p:spPr>
      </p:pic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컨테이너</a:t>
            </a:r>
            <a:r>
              <a:rPr lang="en-US" altLang="ko-KR" sz="4000" dirty="0"/>
              <a:t> (</a:t>
            </a:r>
            <a:r>
              <a:rPr lang="en-US" altLang="ko-KR" sz="4000" dirty="0" smtClean="0"/>
              <a:t>container)</a:t>
            </a:r>
            <a:r>
              <a:rPr lang="ko-KR" altLang="en-US" sz="4000" dirty="0" smtClean="0"/>
              <a:t>와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컴포넌트</a:t>
            </a:r>
            <a:r>
              <a:rPr lang="en-US" altLang="ko-KR" sz="4000" dirty="0" smtClean="0"/>
              <a:t>(Component)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2" y="1995055"/>
            <a:ext cx="11895437" cy="486294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컨테이너</a:t>
            </a:r>
            <a:endParaRPr lang="en-US" altLang="ko-KR" sz="2800" dirty="0" smtClean="0"/>
          </a:p>
          <a:p>
            <a:r>
              <a:rPr lang="ko-KR" altLang="en-US" sz="2800" dirty="0" smtClean="0"/>
              <a:t>다른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컴포넌트를 포함할 수 있는 </a:t>
            </a:r>
            <a:r>
              <a:rPr lang="en-US" altLang="ko-KR" sz="2800" dirty="0"/>
              <a:t>GUI </a:t>
            </a:r>
            <a:r>
              <a:rPr lang="ko-KR" altLang="en-US" sz="2800" dirty="0"/>
              <a:t>컴포넌트</a:t>
            </a:r>
            <a:endParaRPr lang="en-US" altLang="ko-KR" sz="2800" dirty="0"/>
          </a:p>
          <a:p>
            <a:r>
              <a:rPr lang="ko-KR" altLang="en-US" sz="2800" dirty="0" err="1" smtClean="0"/>
              <a:t>창위에</a:t>
            </a:r>
            <a:r>
              <a:rPr lang="ko-KR" altLang="en-US" sz="2800" dirty="0" smtClean="0"/>
              <a:t> 창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컨테이너인 동시에 컴포넌트다</a:t>
            </a:r>
            <a:endParaRPr lang="en-US" altLang="ko-KR" sz="2800" dirty="0" smtClean="0"/>
          </a:p>
          <a:p>
            <a:r>
              <a:rPr lang="ko-KR" altLang="en-US" sz="2800" dirty="0" smtClean="0"/>
              <a:t>최상위 </a:t>
            </a:r>
            <a:r>
              <a:rPr lang="ko-KR" altLang="en-US" sz="2800" dirty="0"/>
              <a:t>컨테이너</a:t>
            </a:r>
            <a:endParaRPr lang="en-US" altLang="ko-KR" sz="2800" dirty="0"/>
          </a:p>
          <a:p>
            <a:pPr lvl="1"/>
            <a:r>
              <a:rPr lang="ko-KR" altLang="en-US" sz="2400" dirty="0"/>
              <a:t>다른 컨테이너에 포함되지 않고도 화면에 출력되며 독립적으로 존재 가능한 컨테이너</a:t>
            </a:r>
            <a:endParaRPr lang="en-US" altLang="ko-KR" sz="2400" dirty="0"/>
          </a:p>
          <a:p>
            <a:pPr lvl="2"/>
            <a:r>
              <a:rPr lang="en-US" altLang="ko-KR" sz="2400" dirty="0" smtClean="0"/>
              <a:t>EX) </a:t>
            </a:r>
            <a:r>
              <a:rPr lang="en-US" altLang="ko-KR" sz="2400" dirty="0" err="1"/>
              <a:t>JFrame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JDialog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Japplet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800" dirty="0" smtClean="0"/>
              <a:t>컴포넌트</a:t>
            </a:r>
            <a:endParaRPr lang="en-US" altLang="ko-KR" sz="2800" dirty="0" smtClean="0"/>
          </a:p>
          <a:p>
            <a:r>
              <a:rPr lang="ko-KR" altLang="en-US" sz="2800" dirty="0" smtClean="0"/>
              <a:t>컨테이너에 포함 되어야만 화면에 출력 될 수 있는 </a:t>
            </a:r>
            <a:r>
              <a:rPr lang="en-US" altLang="ko-KR" sz="2800" dirty="0" smtClean="0"/>
              <a:t>GUI </a:t>
            </a:r>
            <a:r>
              <a:rPr lang="ko-KR" altLang="en-US" sz="2800" dirty="0" smtClean="0"/>
              <a:t>객체</a:t>
            </a:r>
            <a:endParaRPr lang="en-US" altLang="ko-KR" sz="2800" dirty="0" smtClean="0"/>
          </a:p>
          <a:p>
            <a:r>
              <a:rPr lang="ko-KR" altLang="en-US" sz="2800" dirty="0" smtClean="0"/>
              <a:t>다른 컴포넌트를 포함할 수 없는 순수 컴포넌트</a:t>
            </a:r>
            <a:endParaRPr lang="en-US" altLang="ko-KR" sz="2800" dirty="0" smtClean="0"/>
          </a:p>
          <a:p>
            <a:pPr lvl="2"/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컨테이너와 컴포넌트의 포함관계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="" xmlns:a16="http://schemas.microsoft.com/office/drawing/2014/main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=""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8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스윙 컴포넌트 예시</a:t>
            </a:r>
            <a:endParaRPr lang="en-US" sz="5400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="" xmlns:a16="http://schemas.microsoft.com/office/drawing/2014/main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="" xmlns:a16="http://schemas.microsoft.com/office/drawing/2014/main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="" xmlns:a16="http://schemas.microsoft.com/office/drawing/2014/main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="" xmlns:a16="http://schemas.microsoft.com/office/drawing/2014/main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="" xmlns:a16="http://schemas.microsoft.com/office/drawing/2014/main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="" xmlns:a16="http://schemas.microsoft.com/office/drawing/2014/main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="" xmlns:a16="http://schemas.microsoft.com/office/drawing/2014/main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="" xmlns:a16="http://schemas.microsoft.com/office/drawing/2014/main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="" xmlns:a16="http://schemas.microsoft.com/office/drawing/2014/main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="" xmlns:a16="http://schemas.microsoft.com/office/drawing/2014/main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="" xmlns:a16="http://schemas.microsoft.com/office/drawing/2014/main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="" xmlns:a16="http://schemas.microsoft.com/office/drawing/2014/main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22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457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6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6650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배치 관리자</a:t>
            </a:r>
            <a:endParaRPr lang="en-US" sz="5400" dirty="0"/>
          </a:p>
        </p:txBody>
      </p:sp>
      <p:grpSp>
        <p:nvGrpSpPr>
          <p:cNvPr id="4" name="그룹 9">
            <a:extLst>
              <a:ext uri="{FF2B5EF4-FFF2-40B4-BE49-F238E27FC236}">
                <a16:creationId xmlns="" xmlns:a16="http://schemas.microsoft.com/office/drawing/2014/main" id="{927867F9-F828-944C-AE23-C5358047A43E}"/>
              </a:ext>
            </a:extLst>
          </p:cNvPr>
          <p:cNvGrpSpPr/>
          <p:nvPr/>
        </p:nvGrpSpPr>
        <p:grpSpPr>
          <a:xfrm>
            <a:off x="3633937" y="1986779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="" xmlns:a16="http://schemas.microsoft.com/office/drawing/2014/main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="" xmlns:a16="http://schemas.microsoft.com/office/drawing/2014/main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493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8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사용법 </a:t>
            </a:r>
            <a:r>
              <a:rPr lang="en-US" altLang="ko-KR" sz="5400" dirty="0" smtClean="0"/>
              <a:t>(1)-import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995055"/>
            <a:ext cx="10543861" cy="4339331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/>
              <a:t>java.awt.*; </a:t>
            </a:r>
            <a:endParaRPr lang="en-US" altLang="ko-KR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 smtClean="0"/>
              <a:t>javax.swing</a:t>
            </a:r>
            <a:r>
              <a:rPr lang="en-US" altLang="ko-KR" sz="6000" dirty="0" smtClean="0"/>
              <a:t>.*; </a:t>
            </a:r>
            <a:r>
              <a:rPr lang="en-US" altLang="ko-KR" sz="6000" dirty="0"/>
              <a:t>		</a:t>
            </a:r>
            <a:endParaRPr lang="en-US" altLang="ko-KR" sz="6000" dirty="0" smtClean="0"/>
          </a:p>
          <a:p>
            <a:pPr lvl="1"/>
            <a:endParaRPr lang="ko-KR" altLang="en-US" sz="6000" dirty="0"/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java.awt.event</a:t>
            </a:r>
            <a:r>
              <a:rPr lang="en-US" altLang="ko-KR" sz="6000" dirty="0"/>
              <a:t>.*; 	</a:t>
            </a:r>
            <a:endParaRPr lang="ko-KR" altLang="en-US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/>
              <a:t>javax.swing.event</a:t>
            </a:r>
            <a:r>
              <a:rPr lang="en-US" altLang="ko-KR" sz="6000" dirty="0"/>
              <a:t>.*;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35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3" y="1941395"/>
            <a:ext cx="11863617" cy="4214906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JFrame</a:t>
            </a:r>
            <a:r>
              <a:rPr lang="en-US" altLang="ko-KR" sz="4800" dirty="0" smtClean="0"/>
              <a:t>=</a:t>
            </a:r>
            <a:r>
              <a:rPr lang="en-US" altLang="ko-KR" sz="4800" dirty="0" err="1" smtClean="0"/>
              <a:t>Frame+MenuBar+ContentPane</a:t>
            </a:r>
            <a:endParaRPr lang="en-US" altLang="ko-KR" sz="4800" dirty="0" smtClean="0"/>
          </a:p>
          <a:p>
            <a:pPr lvl="1"/>
            <a:r>
              <a:rPr lang="ko-KR" altLang="en-US" sz="4400" dirty="0" smtClean="0"/>
              <a:t>프레임 </a:t>
            </a:r>
            <a:r>
              <a:rPr lang="en-US" altLang="ko-KR" sz="4400" dirty="0"/>
              <a:t>– </a:t>
            </a:r>
            <a:r>
              <a:rPr lang="ko-KR" altLang="en-US" sz="4400" dirty="0"/>
              <a:t>스윙 프로그램의 기본 틀</a:t>
            </a:r>
            <a:endParaRPr lang="en-US" altLang="ko-KR" sz="4400" dirty="0"/>
          </a:p>
          <a:p>
            <a:pPr lvl="1"/>
            <a:r>
              <a:rPr lang="ko-KR" altLang="en-US" sz="4400" dirty="0" err="1"/>
              <a:t>메뉴바</a:t>
            </a:r>
            <a:r>
              <a:rPr lang="ko-KR" altLang="en-US" sz="4400" dirty="0"/>
              <a:t> </a:t>
            </a:r>
            <a:r>
              <a:rPr lang="en-US" altLang="ko-KR" sz="4400" dirty="0"/>
              <a:t>– </a:t>
            </a:r>
            <a:r>
              <a:rPr lang="ko-KR" altLang="en-US" sz="4400" dirty="0"/>
              <a:t>메뉴들이 부착되는 공간</a:t>
            </a:r>
            <a:endParaRPr lang="en-US" altLang="ko-KR" sz="4400" dirty="0"/>
          </a:p>
          <a:p>
            <a:pPr lvl="1"/>
            <a:r>
              <a:rPr lang="ko-KR" altLang="en-US" sz="4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4400" b="1" dirty="0">
                <a:solidFill>
                  <a:srgbClr val="0070C0"/>
                </a:solidFill>
              </a:rPr>
              <a:t> </a:t>
            </a:r>
            <a:r>
              <a:rPr lang="en-US" altLang="ko-KR" sz="4400" b="1" dirty="0">
                <a:solidFill>
                  <a:srgbClr val="0070C0"/>
                </a:solidFill>
              </a:rPr>
              <a:t>– GUI </a:t>
            </a:r>
            <a:r>
              <a:rPr lang="ko-KR" altLang="en-US" sz="4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4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8" y="3664674"/>
            <a:ext cx="4396430" cy="2963001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="" xmlns:a16="http://schemas.microsoft.com/office/drawing/2014/main" id="{2D88CB06-79FA-4C47-9536-8A7106FB80F2}"/>
              </a:ext>
            </a:extLst>
          </p:cNvPr>
          <p:cNvSpPr/>
          <p:nvPr/>
        </p:nvSpPr>
        <p:spPr>
          <a:xfrm>
            <a:off x="6272311" y="2213241"/>
            <a:ext cx="4008612" cy="2996329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="" xmlns:a16="http://schemas.microsoft.com/office/drawing/2014/main" id="{6D89A1A5-94F1-D943-AAD0-650A5ACBC142}"/>
              </a:ext>
            </a:extLst>
          </p:cNvPr>
          <p:cNvSpPr/>
          <p:nvPr/>
        </p:nvSpPr>
        <p:spPr>
          <a:xfrm>
            <a:off x="5843683" y="2856183"/>
            <a:ext cx="4008612" cy="2568283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="" xmlns:a16="http://schemas.microsoft.com/office/drawing/2014/main" id="{212BB781-2DCD-0146-BFA1-E810290D3F0C}"/>
              </a:ext>
            </a:extLst>
          </p:cNvPr>
          <p:cNvSpPr/>
          <p:nvPr/>
        </p:nvSpPr>
        <p:spPr>
          <a:xfrm>
            <a:off x="5843683" y="2713307"/>
            <a:ext cx="4008612" cy="428047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="" xmlns:a16="http://schemas.microsoft.com/office/drawing/2014/main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4437770" y="2607164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="" xmlns:a16="http://schemas.microsoft.com/office/drawing/2014/main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5101591" y="2968615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="" xmlns:a16="http://schemas.microsoft.com/office/drawing/2014/main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5531014" y="3812213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6379AC-4589-A842-9FD6-A46960C0ED12}"/>
              </a:ext>
            </a:extLst>
          </p:cNvPr>
          <p:cNvSpPr txBox="1"/>
          <p:nvPr/>
        </p:nvSpPr>
        <p:spPr>
          <a:xfrm>
            <a:off x="8144902" y="2830115"/>
            <a:ext cx="95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282A98C-440D-9D45-9760-37F46859E700}"/>
              </a:ext>
            </a:extLst>
          </p:cNvPr>
          <p:cNvSpPr txBox="1"/>
          <p:nvPr/>
        </p:nvSpPr>
        <p:spPr>
          <a:xfrm>
            <a:off x="6689867" y="4525545"/>
            <a:ext cx="21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출력될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컴포넌트들이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="" xmlns:a16="http://schemas.microsoft.com/office/drawing/2014/main" id="{B071DDC2-98B1-B04D-B0DD-60D54425DF78}"/>
              </a:ext>
            </a:extLst>
          </p:cNvPr>
          <p:cNvSpPr/>
          <p:nvPr/>
        </p:nvSpPr>
        <p:spPr>
          <a:xfrm>
            <a:off x="5220748" y="2070365"/>
            <a:ext cx="5274489" cy="39594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EDA0B29-D772-0547-9104-5313F8405BBF}"/>
              </a:ext>
            </a:extLst>
          </p:cNvPr>
          <p:cNvSpPr txBox="1"/>
          <p:nvPr/>
        </p:nvSpPr>
        <p:spPr>
          <a:xfrm>
            <a:off x="8382104" y="1784615"/>
            <a:ext cx="101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0DF9A22-9638-B942-9B88-874F6C512007}"/>
              </a:ext>
            </a:extLst>
          </p:cNvPr>
          <p:cNvSpPr txBox="1"/>
          <p:nvPr/>
        </p:nvSpPr>
        <p:spPr>
          <a:xfrm>
            <a:off x="6800402" y="2436308"/>
            <a:ext cx="273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바를 가진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2"/>
            <a:r>
              <a:rPr lang="en-US" altLang="ko-KR" sz="5400" dirty="0" err="1" smtClean="0"/>
              <a:t>setTitle</a:t>
            </a:r>
            <a:r>
              <a:rPr lang="en-US" altLang="ko-KR" sz="5400" dirty="0" smtClean="0"/>
              <a:t>(“I love you”);</a:t>
            </a:r>
          </a:p>
          <a:p>
            <a:pPr lvl="2"/>
            <a:r>
              <a:rPr lang="en-US" altLang="ko-KR" sz="5400" dirty="0" err="1" smtClean="0"/>
              <a:t>setSize</a:t>
            </a:r>
            <a:r>
              <a:rPr lang="en-US" altLang="ko-KR" sz="5400" dirty="0" smtClean="0"/>
              <a:t>(200,200</a:t>
            </a:r>
            <a:r>
              <a:rPr lang="en-US" altLang="ko-KR" sz="5400" dirty="0"/>
              <a:t>);</a:t>
            </a:r>
          </a:p>
          <a:p>
            <a:pPr lvl="2"/>
            <a:r>
              <a:rPr lang="en-US" altLang="ko-KR" sz="5400" dirty="0" err="1"/>
              <a:t>setVisible</a:t>
            </a:r>
            <a:r>
              <a:rPr lang="en-US" altLang="ko-KR" sz="5400" dirty="0"/>
              <a:t>(true</a:t>
            </a:r>
            <a:r>
              <a:rPr lang="en-US" altLang="ko-KR" sz="5400" dirty="0" smtClean="0"/>
              <a:t>);</a:t>
            </a:r>
          </a:p>
          <a:p>
            <a:pPr lvl="2"/>
            <a:r>
              <a:rPr lang="en-US" altLang="ko-KR" sz="5400" dirty="0" smtClean="0"/>
              <a:t>//</a:t>
            </a:r>
            <a:r>
              <a:rPr lang="en-US" altLang="ko-KR" sz="5400" dirty="0" err="1" smtClean="0"/>
              <a:t>setBackground</a:t>
            </a:r>
            <a:r>
              <a:rPr lang="en-US" altLang="ko-KR" sz="5400" dirty="0" smtClean="0"/>
              <a:t>(</a:t>
            </a:r>
            <a:r>
              <a:rPr lang="en-US" altLang="ko-KR" sz="5400" dirty="0" err="1" smtClean="0"/>
              <a:t>Color.blue</a:t>
            </a:r>
            <a:r>
              <a:rPr lang="en-US" altLang="ko-KR" sz="5400" dirty="0" smtClean="0"/>
              <a:t>);</a:t>
            </a:r>
            <a:endParaRPr lang="en-US" altLang="ko-KR" sz="5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3" y="2660822"/>
            <a:ext cx="12084907" cy="4963297"/>
          </a:xfrm>
        </p:spPr>
        <p:txBody>
          <a:bodyPr>
            <a:noAutofit/>
          </a:bodyPr>
          <a:lstStyle/>
          <a:p>
            <a:r>
              <a:rPr lang="ko-KR" altLang="en-US" sz="8000" dirty="0" smtClean="0"/>
              <a:t>객체생성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08_00</a:t>
            </a:r>
          </a:p>
          <a:p>
            <a:r>
              <a:rPr lang="ko-KR" altLang="en-US" sz="8000" dirty="0" smtClean="0"/>
              <a:t>상속과 </a:t>
            </a:r>
            <a:r>
              <a:rPr lang="ko-KR" altLang="en-US" sz="8000" dirty="0" err="1" smtClean="0"/>
              <a:t>생성자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08_01</a:t>
            </a:r>
            <a:endParaRPr lang="en-US" sz="8000" dirty="0"/>
          </a:p>
        </p:txBody>
      </p:sp>
    </p:spTree>
    <p:extLst>
      <p:ext uri="{BB962C8B-B14F-4D97-AF65-F5344CB8AC3E}">
        <p14:creationId xmlns="" xmlns:p14="http://schemas.microsoft.com/office/powerpoint/2010/main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컴포넌트 </a:t>
            </a:r>
            <a:r>
              <a:rPr lang="ko-KR" altLang="en-US" sz="6000" dirty="0" smtClean="0"/>
              <a:t>생성</a:t>
            </a:r>
            <a:endParaRPr lang="en-US" altLang="ko-KR" sz="6000" dirty="0" smtClean="0"/>
          </a:p>
          <a:p>
            <a:r>
              <a:rPr lang="en-US" altLang="ko-KR" sz="6000" dirty="0" err="1" smtClean="0"/>
              <a:t>ContentPane</a:t>
            </a:r>
            <a:r>
              <a:rPr lang="en-US" altLang="ko-KR" sz="6000" dirty="0" smtClean="0"/>
              <a:t> ?</a:t>
            </a:r>
          </a:p>
          <a:p>
            <a:r>
              <a:rPr lang="en-US" altLang="ko-KR" sz="6000" dirty="0" err="1" smtClean="0"/>
              <a:t>setLayout</a:t>
            </a:r>
            <a:r>
              <a:rPr lang="en-US" altLang="ko-KR" sz="6000" dirty="0" smtClean="0"/>
              <a:t>();</a:t>
            </a:r>
          </a:p>
          <a:p>
            <a:r>
              <a:rPr lang="en-US" altLang="ko-KR" sz="6000" dirty="0" smtClean="0"/>
              <a:t>add();</a:t>
            </a:r>
          </a:p>
          <a:p>
            <a:pPr>
              <a:buNone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CF6EC2-E600-8849-AE9B-B3F038FD96E5}"/>
              </a:ext>
            </a:extLst>
          </p:cNvPr>
          <p:cNvSpPr txBox="1"/>
          <p:nvPr/>
        </p:nvSpPr>
        <p:spPr>
          <a:xfrm>
            <a:off x="6253529" y="272672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컴포넌트 부착</a:t>
            </a:r>
          </a:p>
        </p:txBody>
      </p:sp>
      <p:sp>
        <p:nvSpPr>
          <p:cNvPr id="10" name="자유형 2">
            <a:extLst>
              <a:ext uri="{FF2B5EF4-FFF2-40B4-BE49-F238E27FC236}">
                <a16:creationId xmlns="" xmlns:a16="http://schemas.microsoft.com/office/drawing/2014/main" id="{618821FB-3998-3C49-A054-2CF91F254D5A}"/>
              </a:ext>
            </a:extLst>
          </p:cNvPr>
          <p:cNvSpPr/>
          <p:nvPr/>
        </p:nvSpPr>
        <p:spPr>
          <a:xfrm>
            <a:off x="5132172" y="296893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2D4B371-6801-FD4C-93F3-62EE652DB5DA}"/>
              </a:ext>
            </a:extLst>
          </p:cNvPr>
          <p:cNvSpPr txBox="1"/>
          <p:nvPr/>
        </p:nvSpPr>
        <p:spPr>
          <a:xfrm>
            <a:off x="6442999" y="423825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프레임이 버튼 컴포넌트를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부착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="" xmlns:a16="http://schemas.microsoft.com/office/drawing/2014/main" id="{13355694-0235-A14B-9CA2-C53790C1C9E3}"/>
              </a:ext>
            </a:extLst>
          </p:cNvPr>
          <p:cNvSpPr/>
          <p:nvPr/>
        </p:nvSpPr>
        <p:spPr>
          <a:xfrm>
            <a:off x="5879783" y="401594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961" y="2809094"/>
            <a:ext cx="10427960" cy="2008534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사용 </a:t>
            </a:r>
            <a:r>
              <a:rPr lang="en-US" altLang="ko-KR" sz="4800" dirty="0" smtClean="0"/>
              <a:t>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08_02</a:t>
            </a:r>
          </a:p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미사용</a:t>
            </a:r>
            <a:r>
              <a:rPr lang="en-US" altLang="ko-KR" sz="4800" dirty="0" smtClean="0"/>
              <a:t> 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08_03</a:t>
            </a:r>
          </a:p>
          <a:p>
            <a:pPr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smtClean="0"/>
              <a:t>프레임에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altLang="ko-KR" sz="4400" dirty="0" err="1" smtClean="0"/>
              <a:t>ContentPane</a:t>
            </a:r>
            <a:r>
              <a:rPr lang="en-US" altLang="ko-KR" sz="4400" dirty="0"/>
              <a:t>: </a:t>
            </a:r>
            <a:r>
              <a:rPr lang="ko-KR" altLang="en-US" sz="4400" dirty="0"/>
              <a:t>좋다 </a:t>
            </a:r>
            <a:r>
              <a:rPr lang="en-US" altLang="ko-KR" sz="4400" dirty="0"/>
              <a:t>vs </a:t>
            </a:r>
            <a:r>
              <a:rPr lang="ko-KR" altLang="en-US" sz="4400" dirty="0"/>
              <a:t>안 좋다</a:t>
            </a:r>
            <a:endParaRPr lang="en-US" altLang="ko-KR" sz="4400" dirty="0"/>
          </a:p>
          <a:p>
            <a:pPr lvl="1"/>
            <a:r>
              <a:rPr lang="ko-KR" altLang="en-US" sz="4000" dirty="0"/>
              <a:t>좋다</a:t>
            </a:r>
            <a:r>
              <a:rPr lang="en-US" altLang="ko-KR" sz="4000" dirty="0"/>
              <a:t>:</a:t>
            </a:r>
            <a:r>
              <a:rPr lang="ko-KR" altLang="en-US" sz="4000" dirty="0"/>
              <a:t> 다루는 능력이 필요하다</a:t>
            </a:r>
            <a:r>
              <a:rPr lang="en-US" altLang="ko-KR" sz="4000" dirty="0"/>
              <a:t>.</a:t>
            </a:r>
            <a:r>
              <a:rPr lang="ko-KR" altLang="en-US" sz="4000" dirty="0"/>
              <a:t> 컴포넌트의 부모는 프레임이 아닌 </a:t>
            </a:r>
            <a:r>
              <a:rPr lang="ko-KR" altLang="en-US" sz="4000" dirty="0" err="1"/>
              <a:t>컨텐트팬임을</a:t>
            </a:r>
            <a:r>
              <a:rPr lang="ko-KR" altLang="en-US" sz="4000" dirty="0"/>
              <a:t> 알아야함</a:t>
            </a:r>
            <a:endParaRPr lang="en-US" sz="4000" dirty="0"/>
          </a:p>
          <a:p>
            <a:pPr lvl="1"/>
            <a:r>
              <a:rPr lang="ko-KR" altLang="en-US" sz="4000" dirty="0"/>
              <a:t>안 좋다</a:t>
            </a:r>
            <a:r>
              <a:rPr lang="en-US" altLang="ko-KR" sz="4000" dirty="0"/>
              <a:t>:</a:t>
            </a:r>
            <a:r>
              <a:rPr lang="ko-KR" altLang="en-US" sz="4000" dirty="0"/>
              <a:t> 이미 쉽게 자바에서 지원하는 기능을 굳이 마다할 필요 없음</a:t>
            </a:r>
            <a:r>
              <a:rPr lang="en-US" altLang="ko-KR" sz="4000" dirty="0"/>
              <a:t>. </a:t>
            </a:r>
            <a:r>
              <a:rPr lang="ko-KR" altLang="en-US" sz="4000" dirty="0"/>
              <a:t>오히려 사용하지 않는 것이 낭비</a:t>
            </a:r>
            <a:r>
              <a:rPr lang="en-US" altLang="ko-KR" sz="4000" dirty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(4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ko-KR" altLang="en-US" sz="4000" dirty="0" smtClean="0"/>
              <a:t>스윙 </a:t>
            </a:r>
            <a:r>
              <a:rPr lang="ko-KR" altLang="en-US" sz="4000" dirty="0"/>
              <a:t>종료 처리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="" xmlns:a16="http://schemas.microsoft.com/office/drawing/2014/main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7549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배치 관리자 </a:t>
            </a:r>
            <a:r>
              <a:rPr lang="en-US" altLang="ko-KR" sz="4800" dirty="0"/>
              <a:t>(Layout Manager)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02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en-US" sz="4400" dirty="0"/>
              <a:t>GUI</a:t>
            </a:r>
            <a:r>
              <a:rPr lang="ko-KR" altLang="en-US" sz="4400" dirty="0"/>
              <a:t>란 무엇인가</a:t>
            </a:r>
            <a:r>
              <a:rPr lang="en-US" altLang="ko-KR" sz="4400" dirty="0"/>
              <a:t>?</a:t>
            </a:r>
          </a:p>
          <a:p>
            <a:r>
              <a:rPr lang="en-US" sz="4400" dirty="0"/>
              <a:t>ATW</a:t>
            </a:r>
            <a:r>
              <a:rPr lang="ko-KR" altLang="en-US" sz="4400" dirty="0"/>
              <a:t>와 </a:t>
            </a:r>
            <a:r>
              <a:rPr lang="en-US" sz="4400" dirty="0"/>
              <a:t>Swing</a:t>
            </a:r>
          </a:p>
          <a:p>
            <a:r>
              <a:rPr lang="ko-KR" altLang="en-US" sz="4400" dirty="0"/>
              <a:t>컨테이너</a:t>
            </a:r>
            <a:r>
              <a:rPr lang="en-US" altLang="ko-KR" sz="4400" dirty="0"/>
              <a:t>,</a:t>
            </a:r>
            <a:r>
              <a:rPr lang="ko-KR" altLang="en-US" sz="4400" dirty="0"/>
              <a:t> 컴포넌트</a:t>
            </a:r>
            <a:r>
              <a:rPr lang="en-US" altLang="ko-KR" sz="4400" dirty="0"/>
              <a:t>,</a:t>
            </a:r>
            <a:r>
              <a:rPr lang="ko-KR" altLang="en-US" sz="4400" dirty="0"/>
              <a:t> 그리고 </a:t>
            </a:r>
            <a:r>
              <a:rPr lang="ko-KR" altLang="en-US" sz="4400" dirty="0" err="1"/>
              <a:t>배치관리자</a:t>
            </a:r>
            <a:endParaRPr lang="en-US" altLang="ko-KR" sz="4400" dirty="0"/>
          </a:p>
          <a:p>
            <a:r>
              <a:rPr lang="ko-KR" altLang="en-US" sz="4400" dirty="0"/>
              <a:t>스윙 </a:t>
            </a:r>
            <a:r>
              <a:rPr lang="en-US" altLang="ko-KR" sz="4400" dirty="0"/>
              <a:t>GUI </a:t>
            </a:r>
            <a:r>
              <a:rPr lang="ko-KR" altLang="en-US" sz="4400" dirty="0"/>
              <a:t>프로그램 만들기</a:t>
            </a:r>
            <a:endParaRPr lang="en-US" altLang="ko-KR" sz="4400" dirty="0"/>
          </a:p>
          <a:p>
            <a:r>
              <a:rPr lang="ko-KR" altLang="en-US" sz="4400" dirty="0" err="1"/>
              <a:t>배치관리자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5" name="그룹 2">
            <a:extLst>
              <a:ext uri="{FF2B5EF4-FFF2-40B4-BE49-F238E27FC236}">
                <a16:creationId xmlns="" xmlns:a16="http://schemas.microsoft.com/office/drawing/2014/main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="" xmlns:a16="http://schemas.microsoft.com/office/drawing/2014/main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51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컨테이너에 새로운 </a:t>
            </a:r>
            <a:r>
              <a:rPr lang="ko-KR" altLang="en-US" sz="4800" dirty="0" err="1"/>
              <a:t>배치관리자</a:t>
            </a:r>
            <a:r>
              <a:rPr lang="ko-KR" altLang="en-US" sz="4800" dirty="0"/>
              <a:t> 설정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알아내기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="" xmlns:a16="http://schemas.microsoft.com/office/drawing/2014/main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="" xmlns:p14="http://schemas.microsoft.com/office/powerpoint/2010/main" val="35237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000" dirty="0" err="1"/>
              <a:t>FlowLayout</a:t>
            </a:r>
            <a:r>
              <a:rPr lang="en-US" altLang="ko-KR" sz="6000" dirty="0"/>
              <a:t> </a:t>
            </a:r>
            <a:r>
              <a:rPr lang="ko-KR" altLang="en-US" sz="6000" dirty="0" err="1"/>
              <a:t>배치관리자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컴포넌트를 컨테이너 내에 왼쪽에서 오른쪽으로 배치</a:t>
            </a:r>
            <a:endParaRPr lang="en-US" altLang="ko-KR" sz="3600" dirty="0"/>
          </a:p>
          <a:p>
            <a:pPr lvl="2"/>
            <a:r>
              <a:rPr lang="ko-KR" altLang="en-US" sz="3600" dirty="0"/>
              <a:t>다시 위에서 아래로 순서대로 배치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35B92A8-0754-B642-9AF8-283BC173E0BD}"/>
              </a:ext>
            </a:extLst>
          </p:cNvPr>
          <p:cNvSpPr/>
          <p:nvPr/>
        </p:nvSpPr>
        <p:spPr>
          <a:xfrm>
            <a:off x="7404102" y="1474573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="" xmlns:a16="http://schemas.microsoft.com/office/drawing/2014/main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55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600" dirty="0" err="1"/>
              <a:t>FlowLayout</a:t>
            </a:r>
            <a:r>
              <a:rPr lang="ko-KR" altLang="en-US" sz="6600" dirty="0"/>
              <a:t>의</a:t>
            </a:r>
            <a:r>
              <a:rPr lang="en-US" altLang="ko-KR" sz="6600" dirty="0"/>
              <a:t> </a:t>
            </a:r>
            <a:r>
              <a:rPr lang="ko-KR" altLang="en-US" sz="6600" dirty="0" err="1"/>
              <a:t>생성자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생성자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()</a:t>
            </a:r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align,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hGap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vGap</a:t>
            </a:r>
            <a:r>
              <a:rPr lang="en-US" altLang="ko-KR" sz="2800" dirty="0"/>
              <a:t>)</a:t>
            </a:r>
          </a:p>
          <a:p>
            <a:pPr lvl="2"/>
            <a:r>
              <a:rPr lang="en-US" altLang="ko-KR" sz="2400" dirty="0"/>
              <a:t>align : </a:t>
            </a:r>
            <a:r>
              <a:rPr lang="ko-KR" altLang="en-US" sz="2400" dirty="0"/>
              <a:t>컴포넌트를 정렬하는 방법 지정</a:t>
            </a:r>
            <a:r>
              <a:rPr lang="en-US" altLang="ko-KR" sz="2400" dirty="0"/>
              <a:t>. </a:t>
            </a:r>
            <a:r>
              <a:rPr lang="ko-KR" altLang="en-US" sz="2400" dirty="0"/>
              <a:t>왼쪽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FlowLayout.LEFT</a:t>
            </a:r>
            <a:r>
              <a:rPr lang="en-US" altLang="ko-KR" sz="2400" dirty="0"/>
              <a:t>), </a:t>
            </a:r>
            <a:r>
              <a:rPr lang="ko-KR" altLang="en-US" sz="2400" dirty="0"/>
              <a:t>오른쪽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FlowLayout.RIGHT</a:t>
            </a:r>
            <a:r>
              <a:rPr lang="en-US" altLang="ko-KR" sz="2400" dirty="0"/>
              <a:t>), </a:t>
            </a:r>
            <a:r>
              <a:rPr lang="ko-KR" altLang="en-US" sz="2400" dirty="0"/>
              <a:t>중앙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FlowLayout.CENTER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</a:t>
            </a:r>
            <a:r>
              <a:rPr lang="en-US" altLang="ko-KR" sz="2400" dirty="0"/>
              <a:t>))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2" y="1837611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AA0499-373E-2348-8A46-88A0CA47869B}"/>
              </a:ext>
            </a:extLst>
          </p:cNvPr>
          <p:cNvSpPr txBox="1"/>
          <p:nvPr/>
        </p:nvSpPr>
        <p:spPr>
          <a:xfrm>
            <a:off x="8185175" y="4285914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="" xmlns:a16="http://schemas.microsoft.com/office/drawing/2014/main" id="{ED6D0D5A-D489-C94E-817B-2513EEB8B2BA}"/>
              </a:ext>
            </a:extLst>
          </p:cNvPr>
          <p:cNvCxnSpPr/>
          <p:nvPr/>
        </p:nvCxnSpPr>
        <p:spPr>
          <a:xfrm rot="5400000" flipH="1" flipV="1">
            <a:off x="8376240" y="3880533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="" xmlns:a16="http://schemas.microsoft.com/office/drawing/2014/main" id="{BC0E8D92-9934-0F43-B7DA-F1A03F2D802E}"/>
              </a:ext>
            </a:extLst>
          </p:cNvPr>
          <p:cNvCxnSpPr/>
          <p:nvPr/>
        </p:nvCxnSpPr>
        <p:spPr>
          <a:xfrm>
            <a:off x="9399620" y="3857285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EF74DA-5C92-7E45-8EB8-F7EC0468F6FE}"/>
              </a:ext>
            </a:extLst>
          </p:cNvPr>
          <p:cNvSpPr txBox="1"/>
          <p:nvPr/>
        </p:nvSpPr>
        <p:spPr>
          <a:xfrm>
            <a:off x="9256744" y="3928724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="" xmlns:a16="http://schemas.microsoft.com/office/drawing/2014/main" id="{49739657-74B6-1140-A144-8ACFB0CFFC24}"/>
              </a:ext>
            </a:extLst>
          </p:cNvPr>
          <p:cNvCxnSpPr/>
          <p:nvPr/>
        </p:nvCxnSpPr>
        <p:spPr>
          <a:xfrm rot="5400000">
            <a:off x="11229983" y="2966411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CC3115-6D82-5E4C-A563-812E31D47353}"/>
              </a:ext>
            </a:extLst>
          </p:cNvPr>
          <p:cNvSpPr txBox="1"/>
          <p:nvPr/>
        </p:nvSpPr>
        <p:spPr>
          <a:xfrm>
            <a:off x="11528100" y="2859255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="" xmlns:a16="http://schemas.microsoft.com/office/drawing/2014/main" id="{46B06DF9-A6CE-494D-BD9D-01C11256C1A7}"/>
              </a:ext>
            </a:extLst>
          </p:cNvPr>
          <p:cNvCxnSpPr/>
          <p:nvPr/>
        </p:nvCxnSpPr>
        <p:spPr>
          <a:xfrm>
            <a:off x="10956596" y="2776092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="" xmlns:a16="http://schemas.microsoft.com/office/drawing/2014/main" id="{34C73732-5E5E-394E-B498-5D75619022D9}"/>
              </a:ext>
            </a:extLst>
          </p:cNvPr>
          <p:cNvCxnSpPr/>
          <p:nvPr/>
        </p:nvCxnSpPr>
        <p:spPr>
          <a:xfrm>
            <a:off x="10456530" y="3145006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="" xmlns:a16="http://schemas.microsoft.com/office/drawing/2014/main" id="{DC48349E-0D33-5D4E-A0CB-F659C22EE020}"/>
              </a:ext>
            </a:extLst>
          </p:cNvPr>
          <p:cNvCxnSpPr/>
          <p:nvPr/>
        </p:nvCxnSpPr>
        <p:spPr>
          <a:xfrm rot="5400000">
            <a:off x="9149587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="" xmlns:a16="http://schemas.microsoft.com/office/drawing/2014/main" id="{9626EE2F-E421-AA43-B207-7CF376CF445A}"/>
              </a:ext>
            </a:extLst>
          </p:cNvPr>
          <p:cNvCxnSpPr/>
          <p:nvPr/>
        </p:nvCxnSpPr>
        <p:spPr>
          <a:xfrm rot="5400000">
            <a:off x="9435339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0205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BorderLayout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1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컨테이너 공간을 </a:t>
            </a:r>
            <a:r>
              <a:rPr lang="en-US" altLang="ko-KR" sz="3600" dirty="0"/>
              <a:t>5 </a:t>
            </a:r>
            <a:r>
              <a:rPr lang="ko-KR" altLang="en-US" sz="3600" dirty="0"/>
              <a:t>구역으로 분할</a:t>
            </a:r>
            <a:r>
              <a:rPr lang="en-US" altLang="ko-KR" sz="3600" dirty="0"/>
              <a:t>, </a:t>
            </a:r>
            <a:r>
              <a:rPr lang="ko-KR" altLang="en-US" sz="3600" dirty="0"/>
              <a:t>배치</a:t>
            </a:r>
            <a:endParaRPr lang="en-US" altLang="ko-KR" sz="3600" dirty="0"/>
          </a:p>
          <a:p>
            <a:pPr lvl="2"/>
            <a:r>
              <a:rPr lang="ko-KR" altLang="en-US" sz="3200" dirty="0"/>
              <a:t>동</a:t>
            </a:r>
            <a:r>
              <a:rPr lang="en-US" altLang="ko-KR" sz="3200" dirty="0"/>
              <a:t>, </a:t>
            </a:r>
            <a:r>
              <a:rPr lang="ko-KR" altLang="en-US" sz="3200" dirty="0"/>
              <a:t>서</a:t>
            </a:r>
            <a:r>
              <a:rPr lang="en-US" altLang="ko-KR" sz="3200" dirty="0"/>
              <a:t>, </a:t>
            </a:r>
            <a:r>
              <a:rPr lang="ko-KR" altLang="en-US" sz="3200" dirty="0"/>
              <a:t>남</a:t>
            </a:r>
            <a:r>
              <a:rPr lang="en-US" altLang="ko-KR" sz="3200" dirty="0"/>
              <a:t>, </a:t>
            </a:r>
            <a:r>
              <a:rPr lang="ko-KR" altLang="en-US" sz="3200" dirty="0"/>
              <a:t>북</a:t>
            </a:r>
            <a:r>
              <a:rPr lang="en-US" altLang="ko-KR" sz="3200" dirty="0"/>
              <a:t>, </a:t>
            </a:r>
            <a:r>
              <a:rPr lang="ko-KR" altLang="en-US" sz="3200" dirty="0"/>
              <a:t>중앙</a:t>
            </a:r>
            <a:endParaRPr lang="en-US" altLang="ko-KR" sz="3200" dirty="0"/>
          </a:p>
          <a:p>
            <a:pPr lvl="1"/>
            <a:r>
              <a:rPr lang="ko-KR" altLang="en-US" sz="3600" dirty="0"/>
              <a:t>배치</a:t>
            </a:r>
            <a:r>
              <a:rPr lang="en-US" altLang="ko-KR" sz="3600" dirty="0"/>
              <a:t> </a:t>
            </a:r>
            <a:r>
              <a:rPr lang="ko-KR" altLang="en-US" sz="3600" dirty="0"/>
              <a:t>방법</a:t>
            </a:r>
            <a:endParaRPr lang="en-US" altLang="ko-KR" sz="3600" dirty="0"/>
          </a:p>
          <a:p>
            <a:pPr lvl="2"/>
            <a:r>
              <a:rPr lang="en-US" altLang="ko-KR" sz="3200" dirty="0"/>
              <a:t>add(Component comp, </a:t>
            </a:r>
            <a:r>
              <a:rPr lang="en-US" altLang="ko-KR" sz="3200" dirty="0" err="1"/>
              <a:t>int</a:t>
            </a:r>
            <a:r>
              <a:rPr lang="en-US" altLang="ko-KR" sz="3200" dirty="0"/>
              <a:t> index)</a:t>
            </a:r>
          </a:p>
          <a:p>
            <a:pPr lvl="3"/>
            <a:r>
              <a:rPr lang="en-US" altLang="ko-KR" sz="2400" dirty="0"/>
              <a:t>comp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index</a:t>
            </a:r>
            <a:r>
              <a:rPr lang="ko-KR" altLang="en-US" sz="2400" dirty="0"/>
              <a:t>의 공간에 배치</a:t>
            </a:r>
            <a:endParaRPr lang="en-US" altLang="ko-KR" sz="24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="" xmlns:a16="http://schemas.microsoft.com/office/drawing/2014/main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59" y="3693737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="" xmlns:a16="http://schemas.microsoft.com/office/drawing/2014/main" id="{438EBE2C-7150-FF4B-BA3D-E68EBA9234DB}"/>
              </a:ext>
            </a:extLst>
          </p:cNvPr>
          <p:cNvSpPr/>
          <p:nvPr/>
        </p:nvSpPr>
        <p:spPr>
          <a:xfrm>
            <a:off x="7968629" y="1712333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2EE06972-A683-C446-BD8D-B4BEE80C1137}"/>
              </a:ext>
            </a:extLst>
          </p:cNvPr>
          <p:cNvSpPr/>
          <p:nvPr/>
        </p:nvSpPr>
        <p:spPr>
          <a:xfrm>
            <a:off x="6917511" y="5550445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3D14B6E-E0A7-2742-958D-9E90552A53AD}"/>
              </a:ext>
            </a:extLst>
          </p:cNvPr>
          <p:cNvSpPr/>
          <p:nvPr/>
        </p:nvSpPr>
        <p:spPr>
          <a:xfrm>
            <a:off x="8199938" y="3367292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EC80A2DC-4214-FA45-9E06-BB7AF33F5595}"/>
              </a:ext>
            </a:extLst>
          </p:cNvPr>
          <p:cNvSpPr/>
          <p:nvPr/>
        </p:nvSpPr>
        <p:spPr>
          <a:xfrm>
            <a:off x="8467759" y="5827444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="" xmlns:a16="http://schemas.microsoft.com/office/drawing/2014/main" id="{014B2D53-DBFD-E640-AFB7-476D28E357BD}"/>
              </a:ext>
            </a:extLst>
          </p:cNvPr>
          <p:cNvSpPr/>
          <p:nvPr/>
        </p:nvSpPr>
        <p:spPr>
          <a:xfrm>
            <a:off x="10433009" y="3356729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="" xmlns:a16="http://schemas.microsoft.com/office/drawing/2014/main" id="{45501FD9-04F5-7345-BDE2-27A3B591292B}"/>
              </a:ext>
            </a:extLst>
          </p:cNvPr>
          <p:cNvSpPr/>
          <p:nvPr/>
        </p:nvSpPr>
        <p:spPr>
          <a:xfrm>
            <a:off x="10491290" y="5813180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="" xmlns:a16="http://schemas.microsoft.com/office/drawing/2014/main" id="{B92928C5-F99B-A044-B478-87E98112D118}"/>
              </a:ext>
            </a:extLst>
          </p:cNvPr>
          <p:cNvCxnSpPr/>
          <p:nvPr/>
        </p:nvCxnSpPr>
        <p:spPr>
          <a:xfrm>
            <a:off x="8923699" y="3644290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="" xmlns:a16="http://schemas.microsoft.com/office/drawing/2014/main" id="{8259A6CD-B21F-B24D-A4C3-B36540123E03}"/>
              </a:ext>
            </a:extLst>
          </p:cNvPr>
          <p:cNvCxnSpPr/>
          <p:nvPr/>
        </p:nvCxnSpPr>
        <p:spPr>
          <a:xfrm flipV="1">
            <a:off x="8923699" y="5436184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="" xmlns:a16="http://schemas.microsoft.com/office/drawing/2014/main" id="{F879B66E-CB1E-9448-A327-3AFE8CD13A9F}"/>
              </a:ext>
            </a:extLst>
          </p:cNvPr>
          <p:cNvCxnSpPr/>
          <p:nvPr/>
        </p:nvCxnSpPr>
        <p:spPr>
          <a:xfrm flipV="1">
            <a:off x="11209715" y="3633728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="" xmlns:a16="http://schemas.microsoft.com/office/drawing/2014/main" id="{DA30D766-43E2-2D47-BC32-7DDCE807C533}"/>
              </a:ext>
            </a:extLst>
          </p:cNvPr>
          <p:cNvCxnSpPr/>
          <p:nvPr/>
        </p:nvCxnSpPr>
        <p:spPr>
          <a:xfrm>
            <a:off x="10423898" y="5077406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="" xmlns:a16="http://schemas.microsoft.com/office/drawing/2014/main" id="{97C619E0-BCCF-9147-98BF-8C17092F99DF}"/>
              </a:ext>
            </a:extLst>
          </p:cNvPr>
          <p:cNvCxnSpPr/>
          <p:nvPr/>
        </p:nvCxnSpPr>
        <p:spPr>
          <a:xfrm rot="5400000" flipH="1" flipV="1">
            <a:off x="7831574" y="4671021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34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4400" dirty="0" err="1"/>
              <a:t>BorderLayout</a:t>
            </a:r>
            <a:r>
              <a:rPr lang="en-US" altLang="ko-KR" sz="4400" dirty="0"/>
              <a:t> </a:t>
            </a:r>
            <a:r>
              <a:rPr lang="ko-KR" altLang="en-US" sz="4400" dirty="0" err="1" smtClean="0"/>
              <a:t>생성자와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add</a:t>
            </a:r>
            <a:r>
              <a:rPr lang="en-US" altLang="ko-KR" sz="4400" dirty="0"/>
              <a:t>() </a:t>
            </a:r>
            <a:r>
              <a:rPr lang="ko-KR" altLang="en-US" sz="4400" dirty="0" err="1"/>
              <a:t>메소드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81" y="1886465"/>
            <a:ext cx="12192000" cy="486294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endParaRPr lang="ko-KR" altLang="en-US" sz="2400" dirty="0"/>
          </a:p>
          <a:p>
            <a:r>
              <a:rPr lang="en-US" altLang="ko-KR" sz="2800" dirty="0"/>
              <a:t>add()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  <a:p>
            <a:pPr lvl="1"/>
            <a:r>
              <a:rPr lang="en-US" altLang="ko-KR" sz="2400" dirty="0"/>
              <a:t>void add(Component comp,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index) </a:t>
            </a:r>
          </a:p>
          <a:p>
            <a:pPr lvl="2"/>
            <a:r>
              <a:rPr lang="en-US" altLang="ko-KR" sz="2400" dirty="0"/>
              <a:t>comp </a:t>
            </a:r>
            <a:r>
              <a:rPr lang="ko-KR" altLang="en-US" sz="2400" dirty="0"/>
              <a:t>컴포넌트를 </a:t>
            </a:r>
            <a:r>
              <a:rPr lang="en-US" altLang="ko-KR" sz="2400" dirty="0"/>
              <a:t>index </a:t>
            </a:r>
            <a:r>
              <a:rPr lang="ko-KR" altLang="en-US" sz="2400" dirty="0"/>
              <a:t>위치에 삽입한다</a:t>
            </a:r>
            <a:r>
              <a:rPr lang="en-US" altLang="ko-KR" sz="2400" dirty="0"/>
              <a:t>.</a:t>
            </a:r>
          </a:p>
          <a:p>
            <a:pPr lvl="2"/>
            <a:r>
              <a:rPr lang="en-US" altLang="ko-KR" sz="2400" dirty="0"/>
              <a:t>index : </a:t>
            </a:r>
            <a:r>
              <a:rPr lang="ko-KR" altLang="en-US" sz="2400" dirty="0"/>
              <a:t>컴포넌트의 위치</a:t>
            </a:r>
          </a:p>
          <a:p>
            <a:pPr lvl="2" indent="0">
              <a:buNone/>
            </a:pPr>
            <a:r>
              <a:rPr lang="ko-KR" altLang="en-US" sz="2400" dirty="0"/>
              <a:t>            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BorderLayout.EAST</a:t>
            </a:r>
            <a:r>
              <a:rPr lang="en-US" altLang="ko-KR" sz="2400" dirty="0"/>
              <a:t>      </a:t>
            </a:r>
            <a:r>
              <a:rPr lang="ko-KR" altLang="en-US" sz="2400" dirty="0"/>
              <a:t>서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BorderLayout.WEST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남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BorderLayout.SOUTH</a:t>
            </a:r>
            <a:r>
              <a:rPr lang="en-US" altLang="ko-KR" sz="2400" dirty="0"/>
              <a:t>    </a:t>
            </a:r>
            <a:r>
              <a:rPr lang="ko-KR" altLang="en-US" sz="2400" dirty="0"/>
              <a:t>북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BorderLayout.NORTH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중앙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BorderLayout.CENTER</a:t>
            </a:r>
            <a:endParaRPr lang="ko-KR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93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배치방법</a:t>
            </a:r>
            <a:endParaRPr lang="en-US" altLang="ko-KR" sz="3200" dirty="0"/>
          </a:p>
          <a:p>
            <a:pPr lvl="1"/>
            <a:r>
              <a:rPr lang="ko-KR" altLang="en-US" sz="2800" dirty="0"/>
              <a:t>컨테이너 공간을 동일한 사각형 격자</a:t>
            </a:r>
            <a:r>
              <a:rPr lang="en-US" altLang="ko-KR" sz="2800" dirty="0"/>
              <a:t>(</a:t>
            </a:r>
            <a:r>
              <a:rPr lang="ko-KR" altLang="en-US" sz="2800" dirty="0"/>
              <a:t>그리드</a:t>
            </a:r>
            <a:r>
              <a:rPr lang="en-US" altLang="ko-KR" sz="2800" dirty="0"/>
              <a:t>)</a:t>
            </a:r>
            <a:r>
              <a:rPr lang="ko-KR" altLang="en-US" sz="2800" dirty="0"/>
              <a:t>로 분할하고 각 셀에 컴포넌트 하나씩 배치</a:t>
            </a:r>
            <a:endParaRPr lang="en-US" altLang="ko-KR" sz="2800" dirty="0"/>
          </a:p>
          <a:p>
            <a:pPr lvl="2"/>
            <a:r>
              <a:rPr lang="ko-KR" altLang="en-US" sz="2800" dirty="0" err="1"/>
              <a:t>생성자에</a:t>
            </a:r>
            <a:r>
              <a:rPr lang="ko-KR" altLang="en-US" sz="2800" dirty="0"/>
              <a:t> 행수와 열수 지정</a:t>
            </a:r>
            <a:endParaRPr lang="en-US" altLang="ko-KR" sz="2800" dirty="0"/>
          </a:p>
          <a:p>
            <a:pPr lvl="2"/>
            <a:r>
              <a:rPr lang="ko-KR" altLang="en-US" sz="2800" dirty="0"/>
              <a:t>셀에 왼쪽에서 오른쪽으로</a:t>
            </a:r>
            <a:r>
              <a:rPr lang="en-US" altLang="ko-KR" sz="2800" dirty="0"/>
              <a:t>, </a:t>
            </a:r>
            <a:r>
              <a:rPr lang="ko-KR" altLang="en-US" sz="2800" dirty="0"/>
              <a:t>다시 위에서 아래로 순서대로 배치</a:t>
            </a:r>
            <a:endParaRPr lang="en-US" altLang="ko-KR" sz="2800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="" xmlns:a16="http://schemas.microsoft.com/office/drawing/2014/main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0" y="4729509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8C9EEB-6376-7642-AB4D-DA69EBA83482}"/>
              </a:ext>
            </a:extLst>
          </p:cNvPr>
          <p:cNvSpPr txBox="1"/>
          <p:nvPr/>
        </p:nvSpPr>
        <p:spPr>
          <a:xfrm>
            <a:off x="5116195" y="5914736"/>
            <a:ext cx="242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4x3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그리드 레이아웃 설정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총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버튼이 순서대로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add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됨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수직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수평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hGap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</a:p>
        </p:txBody>
      </p:sp>
      <p:sp>
        <p:nvSpPr>
          <p:cNvPr id="6" name="자유형 6">
            <a:extLst>
              <a:ext uri="{FF2B5EF4-FFF2-40B4-BE49-F238E27FC236}">
                <a16:creationId xmlns="" xmlns:a16="http://schemas.microsoft.com/office/drawing/2014/main" id="{50FE1452-2935-204C-9711-E9BAEB955064}"/>
              </a:ext>
            </a:extLst>
          </p:cNvPr>
          <p:cNvSpPr/>
          <p:nvPr/>
        </p:nvSpPr>
        <p:spPr>
          <a:xfrm>
            <a:off x="2054002" y="5196212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="" xmlns:a16="http://schemas.microsoft.com/office/drawing/2014/main" id="{D0605419-F37E-ED44-BBED-C737F434E492}"/>
              </a:ext>
            </a:extLst>
          </p:cNvPr>
          <p:cNvSpPr/>
          <p:nvPr/>
        </p:nvSpPr>
        <p:spPr>
          <a:xfrm>
            <a:off x="5037333" y="4873047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(4,3,5,5)); // 4×3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분할로 컴포넌트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("1"));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("2"));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 셀에 버튼 배치</a:t>
            </a:r>
          </a:p>
        </p:txBody>
      </p:sp>
    </p:spTree>
    <p:extLst>
      <p:ext uri="{BB962C8B-B14F-4D97-AF65-F5344CB8AC3E}">
        <p14:creationId xmlns="" xmlns:p14="http://schemas.microsoft.com/office/powerpoint/2010/main" val="45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생성자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/>
              <a:t>rows : </a:t>
            </a:r>
            <a:r>
              <a:rPr lang="ko-KR" altLang="en-US" sz="2400" dirty="0"/>
              <a:t>격자의 행수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/>
              <a:t>cols : </a:t>
            </a:r>
            <a:r>
              <a:rPr lang="ko-KR" altLang="en-US" sz="2400" dirty="0"/>
              <a:t>격자의 열수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/>
              <a:t>rows x cols </a:t>
            </a:r>
            <a:r>
              <a:rPr lang="ko-KR" altLang="en-US" sz="2400" dirty="0"/>
              <a:t>만큼의 셀을 가진 격자로 컨테이너 공간을 분할</a:t>
            </a:r>
            <a:r>
              <a:rPr lang="en-US" altLang="ko-KR" sz="2400" dirty="0"/>
              <a:t>, </a:t>
            </a:r>
            <a:r>
              <a:rPr lang="ko-KR" altLang="en-US" sz="2400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55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/>
              <a:t>cardlayout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86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배치관리자</a:t>
            </a:r>
            <a:r>
              <a:rPr lang="ko-KR" altLang="en-US" sz="5400" dirty="0"/>
              <a:t> 없는 컨테이너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배치관리자가 없으면 아래 두 버튼은 배치되지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("me!"));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95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402977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CLI VS GUI ??</a:t>
            </a:r>
            <a:endParaRPr lang="en-US" sz="5400" dirty="0"/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컴포넌트의 절대 위치와 크기 설정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="" xmlns:a16="http://schemas.microsoft.com/office/drawing/2014/main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제거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clickButton.setSize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40); 		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크기를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clickButton.setLocation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		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버튼 출력</a:t>
            </a:r>
          </a:p>
        </p:txBody>
      </p:sp>
    </p:spTree>
    <p:extLst>
      <p:ext uri="{BB962C8B-B14F-4D97-AF65-F5344CB8AC3E}">
        <p14:creationId xmlns="" xmlns:p14="http://schemas.microsoft.com/office/powerpoint/2010/main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컨테이너 위의 컨테이너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3600" dirty="0" smtClean="0"/>
              <a:t>상속구조 상 컨테이너도 컴포넌트의 일부이다</a:t>
            </a:r>
            <a:r>
              <a:rPr lang="en-US" altLang="ko-KR" sz="3600" dirty="0" smtClean="0"/>
              <a:t>.</a:t>
            </a:r>
          </a:p>
          <a:p>
            <a:r>
              <a:rPr lang="ko-KR" altLang="en-US" sz="3600" dirty="0" smtClean="0"/>
              <a:t>따라서 컨테이너를 컴포넌트처럼 받는 것이 가능하다</a:t>
            </a:r>
            <a:r>
              <a:rPr lang="en-US" altLang="ko-KR" sz="3600" dirty="0" smtClean="0"/>
              <a:t>.</a:t>
            </a:r>
            <a:endParaRPr lang="en-US" altLang="ko-KR" sz="3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=""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2972949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9</a:t>
            </a:r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자바의 이벤트 처리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64464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이벤트 기반 프로그래밍</a:t>
            </a:r>
            <a:endParaRPr lang="en-US" altLang="ko-KR" sz="4000" dirty="0"/>
          </a:p>
          <a:p>
            <a:r>
              <a:rPr lang="ko-KR" altLang="en-US" sz="4000" dirty="0"/>
              <a:t>이벤트 객체</a:t>
            </a:r>
            <a:endParaRPr lang="en-US" altLang="ko-KR" sz="4000" dirty="0"/>
          </a:p>
          <a:p>
            <a:r>
              <a:rPr lang="ko-KR" altLang="en-US" sz="4000" dirty="0"/>
              <a:t>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독점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내부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그리고 익명 클래스</a:t>
            </a:r>
            <a:endParaRPr lang="en-US" altLang="ko-KR" sz="4000" dirty="0"/>
          </a:p>
          <a:p>
            <a:r>
              <a:rPr lang="ko-KR" altLang="en-US" sz="4000" dirty="0"/>
              <a:t>마우스 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키 이벤트</a:t>
            </a:r>
            <a:endParaRPr lang="en-US" altLang="ko-KR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0783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처리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작동이 되지 않으면 </a:t>
            </a:r>
            <a:r>
              <a:rPr lang="en-US" sz="4000" dirty="0"/>
              <a:t>GUI</a:t>
            </a:r>
            <a:r>
              <a:rPr lang="ko-KR" altLang="en-US" sz="4000" dirty="0"/>
              <a:t>는 그림에 불과한다</a:t>
            </a:r>
            <a:endParaRPr lang="en-US" altLang="ko-KR" sz="4000" dirty="0"/>
          </a:p>
          <a:p>
            <a:r>
              <a:rPr lang="ko-KR" altLang="en-US" sz="4000" dirty="0"/>
              <a:t>이벤트</a:t>
            </a:r>
            <a:r>
              <a:rPr lang="en-US" altLang="ko-KR" sz="4000" dirty="0"/>
              <a:t>:</a:t>
            </a:r>
            <a:r>
              <a:rPr lang="ko-KR" altLang="en-US" sz="4000" dirty="0"/>
              <a:t> </a:t>
            </a:r>
            <a:r>
              <a:rPr lang="en-US" altLang="ko-KR" sz="4000" dirty="0"/>
              <a:t>GUI</a:t>
            </a:r>
            <a:r>
              <a:rPr lang="ko-KR" altLang="en-US" sz="4000" dirty="0"/>
              <a:t>를 </a:t>
            </a:r>
            <a:r>
              <a:rPr lang="ko-KR" altLang="en-US" sz="4000" dirty="0" smtClean="0"/>
              <a:t>작동시킨다</a:t>
            </a:r>
            <a:r>
              <a:rPr lang="en-US" altLang="ko-KR" sz="4000" dirty="0" smtClean="0"/>
              <a:t>.</a:t>
            </a:r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                             배치 실행</a:t>
            </a:r>
            <a:endParaRPr lang="en-US" altLang="ko-KR" sz="4000" dirty="0" smtClean="0"/>
          </a:p>
          <a:p>
            <a:r>
              <a:rPr lang="en-US" sz="4000" dirty="0" smtClean="0"/>
              <a:t>                                 VS   </a:t>
            </a:r>
          </a:p>
          <a:p>
            <a:r>
              <a:rPr lang="ko-KR" altLang="en-US" sz="4000" dirty="0" smtClean="0"/>
              <a:t>                   이벤트 기반 프로그래밍</a:t>
            </a:r>
            <a:endParaRPr lang="en-US" sz="4000" dirty="0" smtClean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배치 실행</a:t>
            </a:r>
            <a:r>
              <a:rPr lang="en-US" altLang="ko-KR" sz="4400" dirty="0" smtClean="0"/>
              <a:t>(</a:t>
            </a:r>
            <a:r>
              <a:rPr lang="en-US" sz="4400" dirty="0" smtClean="0"/>
              <a:t>Batch Programming)</a:t>
            </a:r>
            <a:endParaRPr lang="en-US" sz="4400" dirty="0"/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67" y="1347910"/>
            <a:ext cx="10557880" cy="5510090"/>
          </a:xfrm>
        </p:spPr>
      </p:pic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(Event Driven programming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3" descr="계산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6" y="1694426"/>
            <a:ext cx="3473091" cy="4889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스윙 응용프로그램의 이벤트의 실제 예</a:t>
            </a:r>
            <a:endParaRPr lang="en-US" sz="48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="" xmlns:a16="http://schemas.microsoft.com/office/drawing/2014/main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버튼 클릭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="" xmlns:a16="http://schemas.microsoft.com/office/drawing/2014/main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44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윈도우 크기 조절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Container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3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 입력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자유형 30">
            <a:extLst>
              <a:ext uri="{FF2B5EF4-FFF2-40B4-BE49-F238E27FC236}">
                <a16:creationId xmlns="" xmlns:a16="http://schemas.microsoft.com/office/drawing/2014/main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="" xmlns:a16="http://schemas.microsoft.com/office/drawing/2014/main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자유형 34">
            <a:extLst>
              <a:ext uri="{FF2B5EF4-FFF2-40B4-BE49-F238E27FC236}">
                <a16:creationId xmlns="" xmlns:a16="http://schemas.microsoft.com/office/drawing/2014/main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="" xmlns:a16="http://schemas.microsoft.com/office/drawing/2014/main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01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기반 프로그래밍</a:t>
            </a:r>
            <a:endParaRPr lang="en-US" sz="5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2650" y="2624137"/>
            <a:ext cx="104267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547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pic>
        <p:nvPicPr>
          <p:cNvPr id="4" name="내용 개체 틀 3" descr="이벤트처리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319" y="1413732"/>
            <a:ext cx="5352400" cy="5165205"/>
          </a:xfrm>
        </p:spPr>
      </p:pic>
    </p:spTree>
    <p:extLst>
      <p:ext uri="{BB962C8B-B14F-4D97-AF65-F5344CB8AC3E}">
        <p14:creationId xmlns="" xmlns:p14="http://schemas.microsoft.com/office/powerpoint/2010/main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CLI</a:t>
            </a:r>
            <a:endParaRPr lang="en-US" sz="5400" dirty="0"/>
          </a:p>
        </p:txBody>
      </p:sp>
      <p:pic>
        <p:nvPicPr>
          <p:cNvPr id="5" name="내용 개체 틀 4" descr="cl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817" y="2351515"/>
            <a:ext cx="4611686" cy="2861531"/>
          </a:xfrm>
        </p:spPr>
      </p:pic>
      <p:pic>
        <p:nvPicPr>
          <p:cNvPr id="6" name="그림 5" descr="cons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64" y="5346398"/>
            <a:ext cx="7925907" cy="15527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CLI (Command Line Interface)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이벤트 처리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이벤트 발생시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어떤 작업이 수행되도록 코드를 작성하는 것</a:t>
            </a:r>
            <a:endParaRPr lang="en-US" altLang="ko-KR" sz="2400" dirty="0" smtClean="0"/>
          </a:p>
          <a:p>
            <a:r>
              <a:rPr lang="ko-KR" altLang="en-US" sz="2400" dirty="0" smtClean="0"/>
              <a:t>이벤트가 </a:t>
            </a:r>
            <a:r>
              <a:rPr lang="ko-KR" altLang="en-US" sz="2400" dirty="0"/>
              <a:t>처리되는 과정</a:t>
            </a:r>
            <a:endParaRPr lang="en-US" altLang="ko-KR" sz="2400" dirty="0"/>
          </a:p>
          <a:p>
            <a:pPr lvl="1"/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2"/>
            <a:r>
              <a:rPr lang="ko-KR" altLang="en-US" sz="2000" dirty="0"/>
              <a:t>예 </a:t>
            </a:r>
            <a:r>
              <a:rPr lang="en-US" altLang="ko-KR" sz="2000" dirty="0"/>
              <a:t>:</a:t>
            </a:r>
            <a:r>
              <a:rPr lang="ko-KR" altLang="en-US" sz="2000" dirty="0"/>
              <a:t>마우스의 움직임 혹은 </a:t>
            </a:r>
            <a:r>
              <a:rPr lang="ko-KR" altLang="en-US" sz="2000" dirty="0" err="1"/>
              <a:t>키보드입력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</a:t>
            </a:r>
            <a:r>
              <a:rPr lang="en-US" altLang="ko-KR" sz="2000" dirty="0"/>
              <a:t> </a:t>
            </a:r>
            <a:r>
              <a:rPr lang="ko-KR" altLang="en-US" sz="2000" dirty="0"/>
              <a:t>객체 생성</a:t>
            </a:r>
            <a:endParaRPr lang="en-US" altLang="ko-KR" sz="2000" dirty="0"/>
          </a:p>
          <a:p>
            <a:pPr lvl="2"/>
            <a:r>
              <a:rPr lang="ko-KR" altLang="en-US" sz="2000" dirty="0"/>
              <a:t>현재 발생한 이벤트에 대한 정보를 가진 객체</a:t>
            </a:r>
            <a:endParaRPr lang="en-US" altLang="ko-KR" sz="2000" dirty="0"/>
          </a:p>
          <a:p>
            <a:pPr lvl="1"/>
            <a:r>
              <a:rPr lang="ko-KR" altLang="en-US" sz="2000" dirty="0"/>
              <a:t>응용프로그램에 작성된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찾기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실행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리스너에</a:t>
            </a:r>
            <a:r>
              <a:rPr lang="ko-KR" altLang="en-US" sz="2000" dirty="0"/>
              <a:t> 이벤트 객체 전달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</a:t>
            </a:r>
            <a:r>
              <a:rPr lang="ko-KR" altLang="en-US" sz="2000" dirty="0"/>
              <a:t> 코드 실행</a:t>
            </a:r>
            <a:endParaRPr lang="en-US" altLang="ko-KR" sz="2000" dirty="0"/>
          </a:p>
        </p:txBody>
      </p:sp>
    </p:spTree>
    <p:extLst>
      <p:ext uri="{BB962C8B-B14F-4D97-AF65-F5344CB8AC3E}">
        <p14:creationId xmlns="" xmlns:p14="http://schemas.microsoft.com/office/powerpoint/2010/main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객체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이벤트 객체</a:t>
            </a:r>
            <a:r>
              <a:rPr lang="en-US" altLang="ko-KR" sz="4400" dirty="0"/>
              <a:t>, </a:t>
            </a:r>
            <a:r>
              <a:rPr lang="ko-KR" altLang="en-US" sz="4400" dirty="0"/>
              <a:t>이벤트 소스</a:t>
            </a:r>
            <a:r>
              <a:rPr lang="en-US" altLang="ko-KR" sz="4400" dirty="0"/>
              <a:t>, </a:t>
            </a:r>
            <a:r>
              <a:rPr lang="ko-KR" altLang="en-US" sz="4400" dirty="0"/>
              <a:t>발생하는 경우</a:t>
            </a:r>
            <a:endParaRPr lang="en-US" sz="4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97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이벤트 객체와 이벤트 정보를 </a:t>
            </a:r>
            <a:r>
              <a:rPr lang="ko-KR" altLang="en-US" sz="4000" dirty="0" err="1"/>
              <a:t>리턴하는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메소드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="" xmlns:a16="http://schemas.microsoft.com/office/drawing/2014/main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="" xmlns:a16="http://schemas.microsoft.com/office/drawing/2014/main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="" xmlns:a16="http://schemas.microsoft.com/office/drawing/2014/main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="" xmlns:a16="http://schemas.microsoft.com/office/drawing/2014/main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="" xmlns:a16="http://schemas.microsoft.com/office/drawing/2014/main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="" xmlns:a16="http://schemas.microsoft.com/office/drawing/2014/main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="" xmlns:a16="http://schemas.microsoft.com/office/drawing/2014/main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="" xmlns:a16="http://schemas.microsoft.com/office/drawing/2014/main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="" xmlns:a16="http://schemas.microsoft.com/office/drawing/2014/main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="" xmlns:a16="http://schemas.microsoft.com/office/drawing/2014/main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="" xmlns:a16="http://schemas.microsoft.com/office/drawing/2014/main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="" xmlns:a16="http://schemas.microsoft.com/office/drawing/2014/main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="" xmlns:a16="http://schemas.microsoft.com/office/drawing/2014/main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="" xmlns:a16="http://schemas.microsoft.com/office/drawing/2014/main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="" xmlns:a16="http://schemas.microsoft.com/office/drawing/2014/main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271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</a:t>
            </a:r>
            <a:r>
              <a:rPr lang="ko-KR" altLang="en-US" sz="5400" dirty="0" err="1"/>
              <a:t>리스너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이벤트를 처리하는 자바 프로그램 코드</a:t>
            </a:r>
            <a:r>
              <a:rPr lang="en-US" altLang="ko-KR" sz="2400" dirty="0"/>
              <a:t>, </a:t>
            </a:r>
            <a:r>
              <a:rPr lang="ko-KR" altLang="en-US" sz="2400" dirty="0"/>
              <a:t>클래스로 작성</a:t>
            </a:r>
            <a:endParaRPr lang="en-US" altLang="ko-KR" sz="2400" dirty="0"/>
          </a:p>
          <a:p>
            <a:r>
              <a:rPr lang="ko-KR" altLang="en-US" sz="2400" dirty="0"/>
              <a:t>이벤트 처리를 실질적으로 </a:t>
            </a:r>
            <a:r>
              <a:rPr lang="ko-KR" altLang="en-US" sz="2400" dirty="0" smtClean="0"/>
              <a:t>한다</a:t>
            </a:r>
            <a:endParaRPr lang="en-US" altLang="ko-KR" sz="2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9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독립 클래스 </a:t>
            </a:r>
            <a:r>
              <a:rPr lang="en-US" altLang="ko-KR" sz="5400" dirty="0" smtClean="0"/>
              <a:t>(09_00)</a:t>
            </a:r>
            <a:endParaRPr lang="en-US" sz="5400" dirty="0"/>
          </a:p>
        </p:txBody>
      </p:sp>
      <p:pic>
        <p:nvPicPr>
          <p:cNvPr id="24" name="그림 4">
            <a:extLst>
              <a:ext uri="{FF2B5EF4-FFF2-40B4-BE49-F238E27FC236}">
                <a16:creationId xmlns="" xmlns:a16="http://schemas.microsoft.com/office/drawing/2014/main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독립된 클래스로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="" xmlns:a16="http://schemas.microsoft.com/office/drawing/2014/main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="" xmlns:a16="http://schemas.microsoft.com/office/drawing/2014/main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="" xmlns:a16="http://schemas.microsoft.com/office/drawing/2014/main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독립된 클래스로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클래스를 별도의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MyActionListener.java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="" xmlns:a16="http://schemas.microsoft.com/office/drawing/2014/main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="" xmlns:a16="http://schemas.microsoft.com/office/drawing/2014/main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58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내부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4F511-E9B1-7B4B-9D70-8536042774DC}"/>
              </a:ext>
            </a:extLst>
          </p:cNvPr>
          <p:cNvSpPr txBox="1"/>
          <p:nvPr/>
        </p:nvSpPr>
        <p:spPr>
          <a:xfrm>
            <a:off x="6393134" y="1470998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7347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내부 클래스</a:t>
            </a:r>
            <a:r>
              <a:rPr lang="en-US" altLang="ko-KR" sz="5400" dirty="0" smtClean="0"/>
              <a:t>(09_01)</a:t>
            </a:r>
            <a:endParaRPr lang="en-US" sz="5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047C724-4C8E-6049-A255-FA2C5992A02E}"/>
              </a:ext>
            </a:extLst>
          </p:cNvPr>
          <p:cNvSpPr txBox="1"/>
          <p:nvPr/>
        </p:nvSpPr>
        <p:spPr>
          <a:xfrm>
            <a:off x="5557560" y="1045807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멤버를 호출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InnerClassListener.this.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문자열을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	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="" xmlns:a16="http://schemas.microsoft.com/office/drawing/2014/main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 클래스로 작성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private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외부에서 사용할 수 없게 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리스너에서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="" xmlns:a16="http://schemas.microsoft.com/office/drawing/2014/main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="" xmlns:a16="http://schemas.microsoft.com/office/drawing/2014/main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="" xmlns:a16="http://schemas.microsoft.com/office/drawing/2014/main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문자열을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="" xmlns:a16="http://schemas.microsoft.com/office/drawing/2014/main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44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익명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520042"/>
            <a:ext cx="5341227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8835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익명 클래스</a:t>
            </a:r>
            <a:r>
              <a:rPr lang="en-US" altLang="ko-KR" sz="5400" dirty="0" smtClean="0"/>
              <a:t>(09_02)</a:t>
            </a:r>
            <a:endParaRPr lang="en-US" sz="5400" dirty="0"/>
          </a:p>
        </p:txBody>
      </p:sp>
      <p:sp>
        <p:nvSpPr>
          <p:cNvPr id="4" name="직사각형 14">
            <a:extLst>
              <a:ext uri="{FF2B5EF4-FFF2-40B4-BE49-F238E27FC236}">
                <a16:creationId xmlns="" xmlns:a16="http://schemas.microsoft.com/office/drawing/2014/main" id="{BC1DFC01-5F92-6A44-9C70-47155B01E722}"/>
              </a:ext>
            </a:extLst>
          </p:cNvPr>
          <p:cNvSpPr/>
          <p:nvPr/>
        </p:nvSpPr>
        <p:spPr>
          <a:xfrm>
            <a:off x="3779912" y="87877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="" xmlns:a16="http://schemas.microsoft.com/office/drawing/2014/main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="" xmlns:a16="http://schemas.microsoft.com/office/drawing/2014/main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 클래스로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="" xmlns:p14="http://schemas.microsoft.com/office/powerpoint/2010/main" val="31622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GUI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GUI (Graphical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 User Interface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  <p:pic>
        <p:nvPicPr>
          <p:cNvPr id="9" name="내용 개체 틀 8" descr="GU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19" y="2226533"/>
            <a:ext cx="5682951" cy="4634697"/>
          </a:xfrm>
        </p:spPr>
      </p:pic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이벤트 어댑터 </a:t>
            </a:r>
            <a:r>
              <a:rPr lang="ko-KR" altLang="en-US" sz="5400" dirty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="" xmlns:a16="http://schemas.microsoft.com/office/drawing/2014/main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="" xmlns:a16="http://schemas.microsoft.com/office/drawing/2014/main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="" xmlns:a16="http://schemas.microsoft.com/office/drawing/2014/main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="" xmlns:a16="http://schemas.microsoft.com/office/drawing/2014/main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="" xmlns:a16="http://schemas.microsoft.com/office/drawing/2014/main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MouseWheelListener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261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많은 양의 </a:t>
            </a:r>
            <a:r>
              <a:rPr lang="ko-KR" altLang="en-US" sz="4800" dirty="0" err="1" smtClean="0"/>
              <a:t>메소드</a:t>
            </a:r>
            <a:r>
              <a:rPr lang="en-US" altLang="ko-KR" sz="4800" dirty="0" smtClean="0"/>
              <a:t>..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337958"/>
          </a:xfrm>
        </p:spPr>
        <p:txBody>
          <a:bodyPr>
            <a:noAutofit/>
          </a:bodyPr>
          <a:lstStyle/>
          <a:p>
            <a:r>
              <a:rPr lang="en-US" altLang="ko" sz="2400" dirty="0" err="1"/>
              <a:t>MouseListener</a:t>
            </a:r>
            <a:r>
              <a:rPr lang="en-US" altLang="ko" sz="2400" dirty="0"/>
              <a:t> : 5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22860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mousePressed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 //</a:t>
            </a:r>
            <a:r>
              <a:rPr lang="ko-KR" altLang="en-US" dirty="0" smtClean="0"/>
              <a:t>마우스가 눌렸을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mouseReleased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떼어졌을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mouseClicked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클릭 되었을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mouseEntered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들어갔을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mouseExited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나왔을 때</a:t>
            </a:r>
            <a:endParaRPr lang="en-US" altLang="ko-KR" dirty="0" smtClean="0"/>
          </a:p>
          <a:p>
            <a:pPr marL="228600" lvl="3" defTabSz="180000"/>
            <a:endParaRPr lang="ko" altLang="en-US" sz="2000" dirty="0"/>
          </a:p>
          <a:p>
            <a:r>
              <a:rPr lang="en-US" altLang="ko" sz="2400" dirty="0" err="1"/>
              <a:t>MouseMotionListener</a:t>
            </a:r>
            <a:r>
              <a:rPr lang="en-US" altLang="ko" sz="2400" dirty="0"/>
              <a:t> : 2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mouseDragged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마우스를 드래그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버튼이 눌린 상태로 움직일 때</a:t>
            </a:r>
            <a:endParaRPr lang="en-US" altLang="ko-KR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mouseMoved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그냥 움직임</a:t>
            </a:r>
            <a:r>
              <a:rPr lang="en-US" altLang="ko-KR" dirty="0" smtClean="0"/>
              <a:t>.</a:t>
            </a:r>
          </a:p>
          <a:p>
            <a:pPr marL="0" lvl="2" defTabSz="180000"/>
            <a:endParaRPr lang="ko" altLang="en-US" sz="2000" dirty="0"/>
          </a:p>
          <a:p>
            <a:r>
              <a:rPr lang="en-US" altLang="ko" sz="2400" dirty="0"/>
              <a:t>7</a:t>
            </a:r>
            <a:r>
              <a:rPr lang="ko" altLang="en-US" sz="2400" dirty="0"/>
              <a:t>종의 메소드들 마우스 하나에 대해서 </a:t>
            </a:r>
            <a:r>
              <a:rPr lang="en-US" altLang="ko" sz="2400" dirty="0"/>
              <a:t>7</a:t>
            </a:r>
            <a:r>
              <a:rPr lang="ko" altLang="en-US" sz="2400" dirty="0"/>
              <a:t>번의 처리가 가능하다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3230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="" xmlns:a16="http://schemas.microsoft.com/office/drawing/2014/main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="" xmlns:a16="http://schemas.microsoft.com/office/drawing/2014/main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="" xmlns:a16="http://schemas.microsoft.com/office/drawing/2014/main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="" xmlns:a16="http://schemas.microsoft.com/office/drawing/2014/main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JDK</a:t>
            </a:r>
            <a:r>
              <a:rPr lang="ko-KR" altLang="en-US" sz="5400" dirty="0"/>
              <a:t>에서 제공하는 어댑터 클래스</a:t>
            </a:r>
            <a:endParaRPr lang="en-US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9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518320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마우스 이벤트</a:t>
            </a:r>
            <a:endParaRPr lang="en-US" sz="540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 txBox="1">
            <a:spLocks/>
          </p:cNvSpPr>
          <p:nvPr/>
        </p:nvSpPr>
        <p:spPr bwMode="black">
          <a:xfrm>
            <a:off x="882020" y="2892488"/>
            <a:ext cx="10427960" cy="7589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all" spc="20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고려대학교B" panose="02020603020101020101" pitchFamily="18" charset="-127"/>
                <a:ea typeface="고려대학교B" panose="02020603020101020101" pitchFamily="18" charset="-127"/>
                <a:cs typeface="+mj-cs"/>
              </a:rPr>
              <a:t>키보드 이벤트</a:t>
            </a:r>
            <a:endParaRPr kumimoji="0" lang="en-US" sz="5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고려대학교B" panose="02020603020101020101" pitchFamily="18" charset="-127"/>
              <a:ea typeface="고려대학교B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1441622"/>
            <a:ext cx="11887200" cy="5305167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mouseEntered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mouseExited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눌리면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떼지면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</a:t>
            </a:r>
            <a:r>
              <a:rPr lang="ko-KR" altLang="en-US" sz="4000" dirty="0" smtClean="0"/>
              <a:t>마우스가 클릭되면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클릭 한번으로 </a:t>
            </a:r>
            <a:r>
              <a:rPr lang="en-US" altLang="ko-KR" sz="4000" dirty="0" smtClean="0"/>
              <a:t>Pressed-&gt;Released-&gt;Clicked </a:t>
            </a:r>
            <a:r>
              <a:rPr lang="ko-KR" altLang="en-US" sz="4000" dirty="0" smtClean="0"/>
              <a:t>순으로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가지 </a:t>
            </a:r>
            <a:r>
              <a:rPr lang="ko-KR" altLang="en-US" sz="4000" dirty="0" err="1" smtClean="0"/>
              <a:t>메소드가</a:t>
            </a:r>
            <a:r>
              <a:rPr lang="ko-KR" altLang="en-US" sz="4000" dirty="0" smtClean="0"/>
              <a:t> 모두 호출됨</a:t>
            </a:r>
            <a:r>
              <a:rPr lang="en-US" altLang="ko-KR" sz="4000" dirty="0" smtClean="0"/>
              <a:t>.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mouseEntered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안에 마우스가 들어갔을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mouseExited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밖으로 마우스가 나왔을 때</a:t>
            </a:r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38897"/>
            <a:ext cx="10427960" cy="132629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sz="4800" dirty="0" err="1" smtClean="0"/>
              <a:t>Mouse</a:t>
            </a:r>
            <a:r>
              <a:rPr lang="en-US" altLang="ko" sz="4800" dirty="0" err="1" smtClean="0"/>
              <a:t>Motion</a:t>
            </a:r>
            <a:r>
              <a:rPr lang="en-US" sz="4800" dirty="0" err="1" smtClean="0"/>
              <a:t>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mouseDragged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마우스를 드래그 할 때</a:t>
            </a:r>
            <a:r>
              <a:rPr lang="en-US" altLang="ko-KR" sz="3600" dirty="0" smtClean="0"/>
              <a:t>, 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즉 버튼이 눌린 상태로 움직일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mouseMoved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마우스가 그냥 움직일 때</a:t>
            </a:r>
            <a:r>
              <a:rPr lang="en-US" altLang="ko-KR" sz="3600" dirty="0" smtClean="0"/>
              <a:t>.</a:t>
            </a:r>
            <a:endParaRPr lang="ko-KR" altLang="en-US" sz="36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 객체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getX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x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pPr fontAlgn="base" latinLnBrk="1"/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getY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y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getClickCount</a:t>
            </a:r>
            <a:r>
              <a:rPr lang="en-US" sz="4400" dirty="0" smtClean="0"/>
              <a:t>();</a:t>
            </a:r>
          </a:p>
          <a:p>
            <a:r>
              <a:rPr lang="en-US" sz="3900" dirty="0" smtClean="0"/>
              <a:t>//</a:t>
            </a:r>
            <a:r>
              <a:rPr lang="ko-KR" altLang="en-US" sz="3900" dirty="0" smtClean="0"/>
              <a:t>클릭된 횟수 반환</a:t>
            </a:r>
            <a:endParaRPr lang="en-US" sz="39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GUI</a:t>
            </a:r>
            <a:r>
              <a:rPr lang="ko-KR" altLang="en-US" sz="5400" dirty="0"/>
              <a:t>란 무엇인가</a:t>
            </a:r>
            <a:r>
              <a:rPr lang="en-US" altLang="ko-KR" sz="5400" dirty="0"/>
              <a:t>?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pPr lvl="1"/>
            <a:r>
              <a:rPr lang="en-US" altLang="ko-KR" sz="3200" dirty="0"/>
              <a:t>GUI (Graphic User Interface)</a:t>
            </a:r>
          </a:p>
          <a:p>
            <a:pPr lvl="2"/>
            <a:r>
              <a:rPr lang="ko-KR" altLang="en-US" sz="3200" dirty="0"/>
              <a:t>사용자가 편리하게 입출력 할 수 있도록 그래픽으로 화면을 구성하고</a:t>
            </a:r>
            <a:r>
              <a:rPr lang="en-US" altLang="ko-KR" sz="3200" dirty="0"/>
              <a:t>, </a:t>
            </a:r>
            <a:r>
              <a:rPr lang="ko-KR" altLang="en-US" sz="3200" dirty="0"/>
              <a:t>마우스나 키보드로 입력 받을 수 있도록 지원하는 사용자 인터페이스</a:t>
            </a:r>
            <a:endParaRPr lang="en-US" altLang="ko-KR" sz="3200" dirty="0"/>
          </a:p>
          <a:p>
            <a:pPr lvl="1"/>
            <a:r>
              <a:rPr lang="ko-KR" altLang="en-US" sz="3200" dirty="0"/>
              <a:t>자바 언어에서 </a:t>
            </a:r>
            <a:r>
              <a:rPr lang="en-US" altLang="ko-KR" sz="3200" dirty="0"/>
              <a:t>GUI </a:t>
            </a:r>
            <a:r>
              <a:rPr lang="ko-KR" altLang="en-US" sz="3200" dirty="0"/>
              <a:t>응용프로그램 작성</a:t>
            </a:r>
            <a:endParaRPr lang="en-US" altLang="ko-KR" sz="3200" dirty="0"/>
          </a:p>
          <a:p>
            <a:pPr lvl="2"/>
            <a:r>
              <a:rPr lang="en-US" altLang="ko-KR" sz="3200" dirty="0"/>
              <a:t>AWT</a:t>
            </a:r>
            <a:r>
              <a:rPr lang="ko-KR" altLang="en-US" sz="3200" dirty="0"/>
              <a:t>와 </a:t>
            </a:r>
            <a:r>
              <a:rPr lang="en-US" altLang="ko-KR" sz="3200" dirty="0"/>
              <a:t>Swing </a:t>
            </a:r>
            <a:r>
              <a:rPr lang="ko-KR" altLang="en-US" sz="3200" dirty="0"/>
              <a:t>패키지에 강력한 </a:t>
            </a:r>
            <a:r>
              <a:rPr lang="en-US" altLang="ko-KR" sz="3200" dirty="0"/>
              <a:t>GUI </a:t>
            </a:r>
            <a:r>
              <a:rPr lang="ko-KR" altLang="en-US" sz="3200" dirty="0"/>
              <a:t>컴포넌트 제공</a:t>
            </a:r>
            <a:endParaRPr lang="en-US" altLang="ko-KR" sz="3200" dirty="0"/>
          </a:p>
          <a:p>
            <a:pPr lvl="2"/>
            <a:r>
              <a:rPr lang="ko-KR" altLang="en-US" sz="3200" dirty="0"/>
              <a:t>쉬운 </a:t>
            </a:r>
            <a:r>
              <a:rPr lang="en-US" altLang="ko-KR" sz="3200" dirty="0"/>
              <a:t>GUI </a:t>
            </a:r>
            <a:r>
              <a:rPr lang="ko-KR" altLang="en-US" sz="3200" dirty="0"/>
              <a:t>프로그래밍</a:t>
            </a:r>
            <a:endParaRPr lang="en-US" altLang="ko-KR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045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마우스 이벤트 처리 </a:t>
            </a:r>
            <a:r>
              <a:rPr lang="ko-KR" altLang="en-US" sz="5400" dirty="0" smtClean="0"/>
              <a:t>실행 </a:t>
            </a:r>
            <a:r>
              <a:rPr lang="en-US" altLang="ko-KR" sz="5400" dirty="0" smtClean="0"/>
              <a:t>(09_03)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=""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=""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=""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=""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=""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=""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=""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=""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=""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=""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=""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=""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=""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=""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=""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74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Key </a:t>
            </a:r>
            <a:r>
              <a:rPr lang="ko-KR" altLang="en-US" sz="5400" dirty="0"/>
              <a:t>이벤트와 포커스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09" y="1520042"/>
            <a:ext cx="12323805" cy="53379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 smtClean="0"/>
              <a:t>키 이벤트를 받을 수 있는 조건</a:t>
            </a:r>
            <a:endParaRPr lang="en-US" altLang="ko-KR" sz="3000" dirty="0" smtClean="0"/>
          </a:p>
          <a:p>
            <a:pPr lvl="1"/>
            <a:r>
              <a:rPr lang="ko-KR" altLang="en-US" sz="2600" dirty="0" smtClean="0"/>
              <a:t>모든 컴포넌트</a:t>
            </a:r>
            <a:endParaRPr lang="en-US" altLang="ko-KR" sz="2600" dirty="0" smtClean="0"/>
          </a:p>
          <a:p>
            <a:pPr lvl="1"/>
            <a:r>
              <a:rPr lang="ko-KR" altLang="en-US" sz="2600" dirty="0" smtClean="0"/>
              <a:t>현재 포커스</a:t>
            </a:r>
            <a:r>
              <a:rPr lang="en-US" altLang="ko-KR" sz="2600" dirty="0" smtClean="0"/>
              <a:t>(focus)</a:t>
            </a:r>
            <a:r>
              <a:rPr lang="ko-KR" altLang="en-US" sz="2600" dirty="0" smtClean="0"/>
              <a:t>를 가진 컴포넌트가 키 이벤트 독점</a:t>
            </a:r>
            <a:endParaRPr lang="en-US" altLang="ko-KR" sz="2600" dirty="0" smtClean="0"/>
          </a:p>
          <a:p>
            <a:pPr lvl="1"/>
            <a:endParaRPr lang="en-US" altLang="ko-KR" sz="2600" dirty="0" smtClean="0"/>
          </a:p>
          <a:p>
            <a:r>
              <a:rPr lang="ko-KR" altLang="en-US" sz="3000" dirty="0" smtClean="0"/>
              <a:t>포커스</a:t>
            </a:r>
            <a:r>
              <a:rPr lang="en-US" altLang="ko-KR" sz="3000" dirty="0" smtClean="0"/>
              <a:t>(focus)</a:t>
            </a:r>
          </a:p>
          <a:p>
            <a:pPr lvl="1"/>
            <a:r>
              <a:rPr lang="ko-KR" altLang="en-US" sz="2600" dirty="0" smtClean="0"/>
              <a:t>컴포넌트나 응용프로그램이 키 이벤트를 독점하는 권한</a:t>
            </a:r>
            <a:endParaRPr lang="en-US" altLang="ko-KR" sz="2600" dirty="0" smtClean="0"/>
          </a:p>
          <a:p>
            <a:pPr lvl="1"/>
            <a:r>
              <a:rPr lang="ko" altLang="en-US" sz="2600" dirty="0" smtClean="0"/>
              <a:t>전체 메소드 중에서 한 개만 설정</a:t>
            </a:r>
            <a:endParaRPr lang="en-US" altLang="ko" sz="2600" dirty="0" smtClean="0"/>
          </a:p>
          <a:p>
            <a:pPr lvl="1"/>
            <a:endParaRPr lang="en-US" altLang="ko" sz="2600" dirty="0" smtClean="0"/>
          </a:p>
          <a:p>
            <a:r>
              <a:rPr lang="ko-KR" altLang="en-US" sz="3000" dirty="0" smtClean="0"/>
              <a:t>필요 설정</a:t>
            </a:r>
            <a:endParaRPr lang="en-US" altLang="ko-KR" sz="3000" dirty="0" smtClean="0"/>
          </a:p>
          <a:p>
            <a:pPr lvl="1"/>
            <a:r>
              <a:rPr lang="en-US" altLang="ko" sz="2600" dirty="0" err="1" smtClean="0"/>
              <a:t>setFocusable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컴포넌트가 포커스를 받을 수 있도록 설정</a:t>
            </a:r>
            <a:endParaRPr lang="en-US" altLang="ko" sz="2600" dirty="0" smtClean="0"/>
          </a:p>
          <a:p>
            <a:pPr lvl="1"/>
            <a:r>
              <a:rPr lang="en-US" altLang="ko" sz="2600" dirty="0" err="1" smtClean="0"/>
              <a:t>requestFocus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컴포넌트에 포커스 강제 설정</a:t>
            </a:r>
            <a:endParaRPr lang="en-US" altLang="ko" sz="2600" dirty="0" smtClean="0"/>
          </a:p>
          <a:p>
            <a:pPr lvl="1">
              <a:buNone/>
            </a:pPr>
            <a:endParaRPr lang="en-US" altLang="ko-KR" sz="1800" dirty="0" smtClean="0"/>
          </a:p>
          <a:p>
            <a:pPr lvl="1"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7572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KeyListener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keyTyped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="" xmlns:a16="http://schemas.microsoft.com/office/drawing/2014/main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Unicode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10">
            <a:extLst>
              <a:ext uri="{FF2B5EF4-FFF2-40B4-BE49-F238E27FC236}">
                <a16:creationId xmlns="" xmlns:a16="http://schemas.microsoft.com/office/drawing/2014/main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="" xmlns:a16="http://schemas.microsoft.com/office/drawing/2014/main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="" xmlns:a16="http://schemas.microsoft.com/office/drawing/2014/main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="" xmlns:a16="http://schemas.microsoft.com/office/drawing/2014/main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="" xmlns:a16="http://schemas.microsoft.com/office/drawing/2014/main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="" xmlns:a16="http://schemas.microsoft.com/office/drawing/2014/main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490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유니코드</a:t>
            </a:r>
            <a:r>
              <a:rPr lang="en-US" altLang="ko-KR" sz="5400" dirty="0"/>
              <a:t>(Unicode) </a:t>
            </a:r>
            <a:r>
              <a:rPr lang="ko-KR" altLang="en-US" sz="5400" dirty="0"/>
              <a:t>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782758" cy="5337958"/>
          </a:xfrm>
        </p:spPr>
        <p:txBody>
          <a:bodyPr>
            <a:normAutofit fontScale="92500"/>
          </a:bodyPr>
          <a:lstStyle/>
          <a:p>
            <a:r>
              <a:rPr lang="ko-KR" altLang="en-US" sz="3000" dirty="0"/>
              <a:t>유니코드 키의 특징</a:t>
            </a:r>
            <a:endParaRPr lang="en-US" altLang="ko-KR" sz="3000" dirty="0"/>
          </a:p>
          <a:p>
            <a:pPr lvl="1"/>
            <a:r>
              <a:rPr lang="ko-KR" altLang="en-US" sz="2600" dirty="0"/>
              <a:t>국제</a:t>
            </a:r>
            <a:r>
              <a:rPr lang="en-US" altLang="ko-KR" sz="2600" dirty="0"/>
              <a:t> </a:t>
            </a:r>
            <a:r>
              <a:rPr lang="ko-KR" altLang="en-US" sz="2600" dirty="0"/>
              <a:t>산업 </a:t>
            </a:r>
            <a:r>
              <a:rPr lang="ko-KR" altLang="en-US" sz="2600" dirty="0" smtClean="0"/>
              <a:t>표준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전 </a:t>
            </a:r>
            <a:r>
              <a:rPr lang="ko-KR" altLang="en-US" sz="2600" dirty="0"/>
              <a:t>세계의 문자를 컴퓨터에서 일관되게 표현하기 위한 코드 체계</a:t>
            </a:r>
            <a:endParaRPr lang="en-US" altLang="ko-KR" sz="2600" dirty="0"/>
          </a:p>
          <a:p>
            <a:pPr lvl="1"/>
            <a:r>
              <a:rPr lang="ko-KR" altLang="en-US" sz="2600" dirty="0"/>
              <a:t>문자들에 대해서만 키 코드 값 </a:t>
            </a:r>
            <a:r>
              <a:rPr lang="ko-KR" altLang="en-US" sz="2600" dirty="0" smtClean="0"/>
              <a:t>정의 </a:t>
            </a:r>
            <a:r>
              <a:rPr lang="en-US" altLang="ko-KR" sz="2600" dirty="0" smtClean="0"/>
              <a:t>== </a:t>
            </a:r>
            <a:r>
              <a:rPr lang="ko-KR" altLang="en-US" sz="2600" dirty="0" err="1" smtClean="0">
                <a:solidFill>
                  <a:srgbClr val="FF0000"/>
                </a:solidFill>
              </a:rPr>
              <a:t>문자키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A~Z, </a:t>
            </a:r>
            <a:r>
              <a:rPr lang="en-US" altLang="ko-KR" sz="2200" dirty="0" err="1"/>
              <a:t>a~z</a:t>
            </a:r>
            <a:r>
              <a:rPr lang="en-US" altLang="ko-KR" sz="2200" dirty="0"/>
              <a:t>, 0~9, !, @, &amp; </a:t>
            </a:r>
            <a:r>
              <a:rPr lang="ko-KR" altLang="en-US" sz="2200" dirty="0"/>
              <a:t>등</a:t>
            </a:r>
            <a:endParaRPr lang="en-US" altLang="ko-KR" sz="2200" dirty="0"/>
          </a:p>
          <a:p>
            <a:pPr lvl="1"/>
            <a:r>
              <a:rPr lang="ko-KR" altLang="en-US" sz="2600" dirty="0"/>
              <a:t>문자가 아닌 키 경우에는 표준화된 키 코드 값 </a:t>
            </a:r>
            <a:r>
              <a:rPr lang="ko-KR" altLang="en-US" sz="2600" dirty="0" smtClean="0"/>
              <a:t>없음 </a:t>
            </a:r>
            <a:r>
              <a:rPr lang="en-US" altLang="ko-KR" sz="2600" dirty="0" smtClean="0"/>
              <a:t>== </a:t>
            </a:r>
            <a:r>
              <a:rPr lang="ko-KR" altLang="en-US" sz="2600" dirty="0" smtClean="0">
                <a:solidFill>
                  <a:srgbClr val="002060"/>
                </a:solidFill>
              </a:rPr>
              <a:t>기능키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&lt;Function&gt;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&lt;Home&gt;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&lt;Up&gt; </a:t>
            </a:r>
            <a:r>
              <a:rPr lang="ko-KR" altLang="en-US" sz="2200" dirty="0"/>
              <a:t>키</a:t>
            </a:r>
            <a:r>
              <a:rPr lang="en-US" altLang="ko-KR" sz="2200" dirty="0"/>
              <a:t>,&lt;Delete&gt;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&lt;Control&gt;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&lt;Shift&gt;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&lt;Alt&gt;</a:t>
            </a:r>
            <a:r>
              <a:rPr lang="ko-KR" altLang="en-US" sz="2200" dirty="0"/>
              <a:t> 등은 플랫폼에 따라 키 코드 값이 다를 수 있음</a:t>
            </a:r>
            <a:endParaRPr lang="en-US" altLang="ko-KR" sz="3000" dirty="0"/>
          </a:p>
          <a:p>
            <a:r>
              <a:rPr lang="ko-KR" altLang="en-US" sz="3000" dirty="0"/>
              <a:t>유니코드 키가 입력되는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keyTyped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가 순서대로 호출</a:t>
            </a:r>
            <a:endParaRPr lang="en-US" altLang="ko-KR" sz="2600" dirty="0"/>
          </a:p>
          <a:p>
            <a:r>
              <a:rPr lang="ko-KR" altLang="en-US" sz="3000" dirty="0"/>
              <a:t>유니코드 키가 아닌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만 호출됨</a:t>
            </a:r>
            <a:endParaRPr lang="en-US" altLang="ko-KR" sz="26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8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Keyevent</a:t>
            </a:r>
            <a:r>
              <a:rPr lang="en-US" sz="5400" dirty="0" smtClean="0"/>
              <a:t> </a:t>
            </a:r>
            <a:r>
              <a:rPr lang="ko-KR" altLang="en-US" sz="5400" dirty="0" smtClean="0"/>
              <a:t>객체 </a:t>
            </a:r>
            <a:r>
              <a:rPr lang="ko-KR" altLang="en-US" sz="5400" dirty="0" err="1" smtClean="0"/>
              <a:t>메소드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1166822" cy="53379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300" dirty="0" err="1" smtClean="0"/>
              <a:t>KeyEvent</a:t>
            </a:r>
            <a:r>
              <a:rPr lang="en-US" altLang="ko-KR" sz="3300" dirty="0" smtClean="0"/>
              <a:t> </a:t>
            </a:r>
            <a:r>
              <a:rPr lang="ko-KR" altLang="en-US" sz="3300" dirty="0"/>
              <a:t>객체의 </a:t>
            </a:r>
            <a:r>
              <a:rPr lang="ko-KR" altLang="en-US" sz="3300" dirty="0" err="1"/>
              <a:t>메소드로</a:t>
            </a:r>
            <a:r>
              <a:rPr lang="ko-KR" altLang="en-US" sz="3300" dirty="0"/>
              <a:t> 입력된 키 </a:t>
            </a:r>
            <a:r>
              <a:rPr lang="ko-KR" altLang="en-US" sz="3300" dirty="0" smtClean="0"/>
              <a:t>판별</a:t>
            </a:r>
            <a:r>
              <a:rPr lang="en-US" altLang="ko-KR" sz="3300" dirty="0" smtClean="0"/>
              <a:t>!</a:t>
            </a:r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char </a:t>
            </a:r>
            <a:r>
              <a:rPr lang="en-US" altLang="ko-KR" sz="3300" dirty="0" err="1" smtClean="0"/>
              <a:t>getKeyChar</a:t>
            </a:r>
            <a:r>
              <a:rPr lang="en-US" altLang="ko-KR" sz="3300" dirty="0" smtClean="0"/>
              <a:t>(); 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 리턴</a:t>
            </a:r>
            <a:r>
              <a:rPr lang="en-US" altLang="ko-KR" sz="3300" dirty="0" smtClean="0"/>
              <a:t>,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대소문자가 아니면 </a:t>
            </a:r>
            <a:r>
              <a:rPr lang="en-US" altLang="ko-KR" sz="3300" dirty="0" err="1" smtClean="0"/>
              <a:t>keyEvent.CHAR_UNDEFINED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</a:t>
            </a:r>
            <a:r>
              <a:rPr lang="en-US" altLang="ko-KR" sz="3300" dirty="0" err="1" smtClean="0"/>
              <a:t>int</a:t>
            </a:r>
            <a:r>
              <a:rPr lang="en-US" altLang="ko-KR" sz="3300" dirty="0" smtClean="0"/>
              <a:t> 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 값 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String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코드에 대한 정보를 문자열로 리턴</a:t>
            </a:r>
            <a:endParaRPr lang="en-US" altLang="ko-KR" sz="3300" dirty="0" smtClean="0"/>
          </a:p>
          <a:p>
            <a:r>
              <a:rPr lang="en-US" altLang="ko-KR" sz="3300" dirty="0" smtClean="0"/>
              <a:t>//e.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());</a:t>
            </a:r>
          </a:p>
          <a:p>
            <a:endParaRPr lang="en-US" altLang="ko-KR" sz="1600" dirty="0"/>
          </a:p>
        </p:txBody>
      </p:sp>
      <p:sp>
        <p:nvSpPr>
          <p:cNvPr id="4" name="직사각형 4">
            <a:extLst>
              <a:ext uri="{FF2B5EF4-FFF2-40B4-BE49-F238E27FC236}">
                <a16:creationId xmlns="" xmlns:a16="http://schemas.microsoft.com/office/drawing/2014/main" id="{C25434BF-091C-DB4E-8785-D64CF9BDAD05}"/>
              </a:ext>
            </a:extLst>
          </p:cNvPr>
          <p:cNvSpPr/>
          <p:nvPr/>
        </p:nvSpPr>
        <p:spPr>
          <a:xfrm>
            <a:off x="8833636" y="1779373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="" xmlns:a16="http://schemas.microsoft.com/office/drawing/2014/main" id="{78623444-B614-C44D-BBFE-59552EA0829A}"/>
              </a:ext>
            </a:extLst>
          </p:cNvPr>
          <p:cNvSpPr/>
          <p:nvPr/>
        </p:nvSpPr>
        <p:spPr>
          <a:xfrm>
            <a:off x="8275496" y="3874608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="" xmlns:a16="http://schemas.microsoft.com/office/drawing/2014/main" id="{0F9B9968-C6F4-564C-B553-12CEE12423AB}"/>
              </a:ext>
            </a:extLst>
          </p:cNvPr>
          <p:cNvSpPr/>
          <p:nvPr/>
        </p:nvSpPr>
        <p:spPr>
          <a:xfrm>
            <a:off x="9461423" y="2796428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10">
            <a:extLst>
              <a:ext uri="{FF2B5EF4-FFF2-40B4-BE49-F238E27FC236}">
                <a16:creationId xmlns="" xmlns:a16="http://schemas.microsoft.com/office/drawing/2014/main" id="{2B5DC437-60F6-4040-99E7-E6F431D107CB}"/>
              </a:ext>
            </a:extLst>
          </p:cNvPr>
          <p:cNvSpPr/>
          <p:nvPr/>
        </p:nvSpPr>
        <p:spPr>
          <a:xfrm>
            <a:off x="9450054" y="4906005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F5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46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가상 키</a:t>
            </a:r>
            <a:r>
              <a:rPr lang="en-US" altLang="ko-KR" sz="5400" dirty="0"/>
              <a:t>(Virtual </a:t>
            </a:r>
            <a:r>
              <a:rPr lang="en-US" altLang="ko-KR" sz="6000" dirty="0"/>
              <a:t>Key)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9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</a:t>
            </a:r>
            <a:r>
              <a:rPr lang="ko-KR" altLang="en-US" dirty="0" smtClean="0"/>
              <a:t>판별 </a:t>
            </a:r>
            <a:r>
              <a:rPr lang="en-US" altLang="ko-KR" dirty="0" smtClean="0"/>
              <a:t>(09_04_00)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="" xmlns:a16="http://schemas.microsoft.com/office/drawing/2014/main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="" xmlns:a16="http://schemas.microsoft.com/office/drawing/2014/main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'q'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달고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포커스를 주어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입력을 받도록 해야 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색은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 Color(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r,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g,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b)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생성한다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r(red), g(green), b(blue)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요소로서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0~255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사이의 값이다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="" xmlns:a16="http://schemas.microsoft.com/office/drawing/2014/main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92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</a:t>
            </a:r>
            <a:r>
              <a:rPr lang="ko-KR" altLang="en-US" dirty="0" smtClean="0"/>
              <a:t>움직이기 </a:t>
            </a:r>
            <a:r>
              <a:rPr lang="en-US" altLang="ko-KR" dirty="0" smtClean="0"/>
              <a:t>(09_04_02)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</a:rPr>
              <a:t>"HELLO" </a:t>
            </a:r>
            <a:r>
              <a:rPr lang="ko-KR" altLang="en-US" dirty="0">
                <a:solidFill>
                  <a:schemeClr val="tx1"/>
                </a:solidFill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 err="1">
                <a:solidFill>
                  <a:schemeClr val="tx1"/>
                </a:solidFill>
              </a:rPr>
              <a:t>픽셀씩</a:t>
            </a:r>
            <a:r>
              <a:rPr lang="ko-KR" altLang="en-US" dirty="0">
                <a:solidFill>
                  <a:schemeClr val="tx1"/>
                </a:solidFill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="" xmlns:a16="http://schemas.microsoft.com/office/drawing/2014/main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움직이면 한 번에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텍스트는 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우로 이동한다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텍스트는 프레임의 영역을 벗어나서 움직일 수 있다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="" xmlns:a16="http://schemas.microsoft.com/office/drawing/2014/main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="" xmlns:a16="http://schemas.microsoft.com/office/drawing/2014/main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초기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여러 번 입력하여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움직인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1" name="그림 7">
            <a:extLst>
              <a:ext uri="{FF2B5EF4-FFF2-40B4-BE49-F238E27FC236}">
                <a16:creationId xmlns="" xmlns:a16="http://schemas.microsoft.com/office/drawing/2014/main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실습</a:t>
            </a:r>
            <a:r>
              <a:rPr lang="en-US" altLang="ko-KR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</a:t>
            </a:r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계산기 제작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AWT &amp; Swing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2600" dirty="0"/>
              <a:t>AWT(Abstract Windowing Toolkit)</a:t>
            </a:r>
          </a:p>
          <a:p>
            <a:pPr lvl="2"/>
            <a:r>
              <a:rPr lang="ko-KR" altLang="en-US" sz="2600" dirty="0" smtClean="0"/>
              <a:t>운영체제를 사용하는 </a:t>
            </a:r>
            <a:r>
              <a:rPr lang="en-US" altLang="ko-KR" sz="2600" dirty="0" smtClean="0"/>
              <a:t>GUI </a:t>
            </a:r>
            <a:r>
              <a:rPr lang="ko-KR" altLang="en-US" sz="2600" dirty="0" smtClean="0"/>
              <a:t>패키지</a:t>
            </a:r>
            <a:endParaRPr lang="en-US" altLang="ko-KR" sz="2600" dirty="0"/>
          </a:p>
          <a:p>
            <a:pPr lvl="2"/>
            <a:r>
              <a:rPr lang="ko-KR" altLang="en-US" sz="2600" dirty="0" smtClean="0"/>
              <a:t>운영체제의 자원을 많이 소모하고 부담을 줌 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운영체제가 직접 그리기 때문에 속도는 빠름</a:t>
            </a:r>
            <a:endParaRPr lang="en-US" altLang="ko-KR" sz="2600" dirty="0" smtClean="0"/>
          </a:p>
          <a:p>
            <a:pPr lvl="1"/>
            <a:r>
              <a:rPr lang="en-US" altLang="ko-KR" sz="2600" dirty="0" smtClean="0"/>
              <a:t>Swing </a:t>
            </a:r>
            <a:r>
              <a:rPr lang="ko-KR" altLang="en-US" sz="2600" dirty="0" smtClean="0"/>
              <a:t>패키지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순수 자바 언어로 구현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모든 </a:t>
            </a:r>
            <a:r>
              <a:rPr lang="en-US" altLang="ko-KR" sz="2600" dirty="0" smtClean="0"/>
              <a:t>AWT </a:t>
            </a:r>
            <a:r>
              <a:rPr lang="ko-KR" altLang="en-US" sz="2600" dirty="0" smtClean="0"/>
              <a:t>기능 </a:t>
            </a:r>
            <a:r>
              <a:rPr lang="en-US" altLang="ko-KR" sz="2600" dirty="0" smtClean="0"/>
              <a:t>+ </a:t>
            </a:r>
            <a:r>
              <a:rPr lang="ko-KR" altLang="en-US" sz="2600" dirty="0" smtClean="0"/>
              <a:t>추가된 풍부하고 화려한 고급 컴포넌트</a:t>
            </a:r>
            <a:endParaRPr lang="en-US" altLang="ko-KR" sz="2600" dirty="0" smtClean="0"/>
          </a:p>
          <a:p>
            <a:pPr lvl="2"/>
            <a:r>
              <a:rPr lang="en-US" altLang="ko-KR" sz="2600" dirty="0" smtClean="0"/>
              <a:t>AWT </a:t>
            </a:r>
            <a:r>
              <a:rPr lang="ko-KR" altLang="en-US" sz="2600" dirty="0" smtClean="0"/>
              <a:t>기술을 기반으로 작성된 자바 라이브러리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따라서 </a:t>
            </a:r>
            <a:r>
              <a:rPr lang="en-US" altLang="ko-KR" sz="2600" dirty="0" smtClean="0"/>
              <a:t>AWT</a:t>
            </a:r>
            <a:r>
              <a:rPr lang="ko-KR" altLang="en-US" sz="2600" dirty="0" smtClean="0"/>
              <a:t> 패키지 필요</a:t>
            </a:r>
            <a:endParaRPr lang="en-US" altLang="ko-KR" sz="2600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15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 계층 구조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132" name="직사각형 131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41" name="Shape 36"/>
          <p:cNvCxnSpPr>
            <a:stCxn id="115" idx="0"/>
            <a:endCxn id="109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4" idx="0"/>
            <a:endCxn id="109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hape 41"/>
          <p:cNvCxnSpPr>
            <a:stCxn id="118" idx="0"/>
            <a:endCxn id="109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10" idx="0"/>
            <a:endCxn id="109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12" idx="0"/>
            <a:endCxn id="109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17" idx="0"/>
            <a:endCxn id="109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8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20" idx="0"/>
            <a:endCxn id="118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24" idx="0"/>
            <a:endCxn id="120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21" idx="0"/>
            <a:endCxn id="120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23" idx="0"/>
            <a:endCxn id="120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27" idx="0"/>
            <a:endCxn id="121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30" idx="0"/>
            <a:endCxn id="127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28" idx="0"/>
            <a:endCxn id="125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29" idx="0"/>
            <a:endCxn id="126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26" idx="0"/>
            <a:endCxn id="123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25" idx="0"/>
            <a:endCxn id="123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4" name="꺾인 연결선 203"/>
          <p:cNvCxnSpPr>
            <a:stCxn id="195" idx="0"/>
            <a:endCxn id="191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stCxn id="197" idx="0"/>
            <a:endCxn id="191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203" idx="0"/>
            <a:endCxn id="196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199" idx="0"/>
            <a:endCxn id="193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201" idx="0"/>
            <a:endCxn id="193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202" idx="0"/>
            <a:endCxn id="193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stCxn id="196" idx="0"/>
            <a:endCxn id="191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5" name="꺾인 연결선 214"/>
          <p:cNvCxnSpPr>
            <a:stCxn id="212" idx="0"/>
            <a:endCxn id="199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8" name="꺾인 연결선 217"/>
          <p:cNvCxnSpPr>
            <a:stCxn id="216" idx="0"/>
            <a:endCxn id="202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217" idx="0"/>
            <a:endCxn id="202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219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221" name="직사각형 220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52" name="꺾인 연결선 251"/>
          <p:cNvCxnSpPr>
            <a:stCxn id="221" idx="0"/>
            <a:endCxn id="124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 252"/>
          <p:cNvCxnSpPr>
            <a:stCxn id="191" idx="0"/>
            <a:endCxn id="124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193" idx="0"/>
            <a:endCxn id="124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 254"/>
          <p:cNvCxnSpPr>
            <a:stCxn id="213" idx="0"/>
            <a:endCxn id="199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256"/>
          <p:cNvCxnSpPr>
            <a:stCxn id="214" idx="0"/>
            <a:endCxn id="199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AWT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702184" y="3121018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Swing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71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2603</TotalTime>
  <Words>2929</Words>
  <Application>Microsoft Office PowerPoint</Application>
  <PresentationFormat>사용자 지정</PresentationFormat>
  <Paragraphs>882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9" baseType="lpstr">
      <vt:lpstr>굴림</vt:lpstr>
      <vt:lpstr>Arial</vt:lpstr>
      <vt:lpstr>고려대학교B</vt:lpstr>
      <vt:lpstr>고려대학교M</vt:lpstr>
      <vt:lpstr>Gill Sans MT</vt:lpstr>
      <vt:lpstr>휴먼매직체</vt:lpstr>
      <vt:lpstr>Arial Narrow</vt:lpstr>
      <vt:lpstr>맑은 고딕</vt:lpstr>
      <vt:lpstr>Wingdings</vt:lpstr>
      <vt:lpstr>Calibri</vt:lpstr>
      <vt:lpstr>Parcel</vt:lpstr>
      <vt:lpstr>자바 GUI 스윙 기초 &amp; 이벤트 처리</vt:lpstr>
      <vt:lpstr>8장 자바 GUI 스윙 기초</vt:lpstr>
      <vt:lpstr>학습목표</vt:lpstr>
      <vt:lpstr>CLI VS GUI ??</vt:lpstr>
      <vt:lpstr>CLI</vt:lpstr>
      <vt:lpstr>GUI</vt:lpstr>
      <vt:lpstr>GUI란 무엇인가?</vt:lpstr>
      <vt:lpstr>AWT &amp; Swing</vt:lpstr>
      <vt:lpstr>GUI 패키지 계층 구조</vt:lpstr>
      <vt:lpstr>Awt-swing 상속구조</vt:lpstr>
      <vt:lpstr>Swing 구성요소</vt:lpstr>
      <vt:lpstr>Swing 구성요소</vt:lpstr>
      <vt:lpstr>컨테이너 (container)와 컴포넌트(Component)</vt:lpstr>
      <vt:lpstr>컨테이너와 컴포넌트의 포함관계</vt:lpstr>
      <vt:lpstr>스윙 컴포넌트 예시</vt:lpstr>
      <vt:lpstr>슬라이드 16</vt:lpstr>
      <vt:lpstr>슬라이드 17</vt:lpstr>
      <vt:lpstr>슬라이드 18</vt:lpstr>
      <vt:lpstr>배치 관리자</vt:lpstr>
      <vt:lpstr>Swing 사용법 (1)-import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(3) 프래임에 컴포넌트 붙이기</vt:lpstr>
      <vt:lpstr>Swing 사용 방법 (3) 프래임에 컴포넌트 붙이기</vt:lpstr>
      <vt:lpstr>Swing 사용 방법 (3) 프레임에 컴포넌트 붙이기</vt:lpstr>
      <vt:lpstr>Swing 사용 방법 (4) 스윙 종료 처리</vt:lpstr>
      <vt:lpstr>배치 관리자 (Layout Manager)</vt:lpstr>
      <vt:lpstr>배치 관리자 (Layout Manager)</vt:lpstr>
      <vt:lpstr>컨테이너에 새로운 배치관리자 설정</vt:lpstr>
      <vt:lpstr>FlowLayout 배치관리자</vt:lpstr>
      <vt:lpstr>FlowLayout의 생성자</vt:lpstr>
      <vt:lpstr>BorderLayout 배치관리자</vt:lpstr>
      <vt:lpstr>BorderLayout 생성자와 add() 메소드</vt:lpstr>
      <vt:lpstr>GridLayout 배치관리자</vt:lpstr>
      <vt:lpstr>GridLayout 생성자</vt:lpstr>
      <vt:lpstr>cardlayout</vt:lpstr>
      <vt:lpstr>배치관리자 없는 컨테이너</vt:lpstr>
      <vt:lpstr>컴포넌트의 절대 위치와 크기 설정</vt:lpstr>
      <vt:lpstr>컨테이너 위의 컨테이너</vt:lpstr>
      <vt:lpstr>9장 자바의 이벤트 처리</vt:lpstr>
      <vt:lpstr>학습목표</vt:lpstr>
      <vt:lpstr>이벤트 처리</vt:lpstr>
      <vt:lpstr>배치 실행(Batch Programming)</vt:lpstr>
      <vt:lpstr>이벤트 기반 프로그래밍 (Event Driven programming)</vt:lpstr>
      <vt:lpstr>스윙 응용프로그램의 이벤트의 실제 예</vt:lpstr>
      <vt:lpstr>이벤트 기반 프로그래밍</vt:lpstr>
      <vt:lpstr>자바 스윙 프로그램에서 이벤트 처리 과정</vt:lpstr>
      <vt:lpstr>자바 스윙 프로그램에서 이벤트 처리 과정</vt:lpstr>
      <vt:lpstr>이벤트 객체</vt:lpstr>
      <vt:lpstr>이벤트 객체, 이벤트 소스, 발생하는 경우</vt:lpstr>
      <vt:lpstr>이벤트 객체와 이벤트 정보를 리턴하는 메소드</vt:lpstr>
      <vt:lpstr>이벤트 리스너</vt:lpstr>
      <vt:lpstr>독립 클래스 (09_00)</vt:lpstr>
      <vt:lpstr>내부 클래스</vt:lpstr>
      <vt:lpstr>내부 클래스(09_01)</vt:lpstr>
      <vt:lpstr>익명 클래스</vt:lpstr>
      <vt:lpstr>익명 클래스(09_02)</vt:lpstr>
      <vt:lpstr>이벤트 어댑터 클래스</vt:lpstr>
      <vt:lpstr>많은 양의 메소드..</vt:lpstr>
      <vt:lpstr>MouseListener대신 MouseAdapter를 사용한 예</vt:lpstr>
      <vt:lpstr>JDK에서 제공하는 어댑터 클래스</vt:lpstr>
      <vt:lpstr>마우스 이벤트</vt:lpstr>
      <vt:lpstr>마우스 이벤트-MouseListener</vt:lpstr>
      <vt:lpstr>마우스 리스너-MouseListener</vt:lpstr>
      <vt:lpstr>마우스 리스너-MouseListener</vt:lpstr>
      <vt:lpstr>마우스 리스너 MouseMotionListener</vt:lpstr>
      <vt:lpstr>마우스 이벤트 객체</vt:lpstr>
      <vt:lpstr>마우스 이벤트 처리 실행 (09_03)</vt:lpstr>
      <vt:lpstr>Key 이벤트와 포커스</vt:lpstr>
      <vt:lpstr>KeyListener</vt:lpstr>
      <vt:lpstr>유니코드(Unicode) 키</vt:lpstr>
      <vt:lpstr>Keyevent 객체 메소드</vt:lpstr>
      <vt:lpstr>가상 키(Virtual Key)</vt:lpstr>
      <vt:lpstr>KeyListener 활용 – 입력된 문자 키 판별 (09_04_00)</vt:lpstr>
      <vt:lpstr>KeyListener 활용 – 상, 하, 좌, 우 키로 문자열 움직이기 (09_04_02)</vt:lpstr>
      <vt:lpstr>실습-계산기 제작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tripleSmonoD</cp:lastModifiedBy>
  <cp:revision>79</cp:revision>
  <dcterms:created xsi:type="dcterms:W3CDTF">2018-11-12T05:57:34Z</dcterms:created>
  <dcterms:modified xsi:type="dcterms:W3CDTF">2018-11-22T15:01:35Z</dcterms:modified>
</cp:coreProperties>
</file>